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75" r:id="rId2"/>
    <p:sldId id="257" r:id="rId3"/>
    <p:sldId id="258" r:id="rId4"/>
    <p:sldId id="285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7" r:id="rId20"/>
    <p:sldId id="278" r:id="rId21"/>
    <p:sldId id="280" r:id="rId22"/>
    <p:sldId id="279" r:id="rId23"/>
    <p:sldId id="283" r:id="rId24"/>
    <p:sldId id="281" r:id="rId25"/>
    <p:sldId id="282" r:id="rId26"/>
    <p:sldId id="284" r:id="rId27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74" autoAdjust="0"/>
    <p:restoredTop sz="94660"/>
  </p:normalViewPr>
  <p:slideViewPr>
    <p:cSldViewPr>
      <p:cViewPr varScale="1">
        <p:scale>
          <a:sx n="81" d="100"/>
          <a:sy n="81" d="100"/>
        </p:scale>
        <p:origin x="1498" y="53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8600"/>
            <a:ext cx="7772400" cy="4571999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8800" spc="-80" baseline="0"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800600"/>
            <a:ext cx="6858000" cy="914400"/>
          </a:xfrm>
        </p:spPr>
        <p:txBody>
          <a:bodyPr/>
          <a:lstStyle>
            <a:lvl1pPr marL="0" indent="0" algn="l">
              <a:buNone/>
              <a:defRPr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05.05.2024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19B0651-EE4F-4900-A07F-96A6BFA9D0F0}" type="slidenum">
              <a:rPr lang="ru-RU" smtClean="0"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05.05.2024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05.05.2024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05.05.2024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47800"/>
            <a:ext cx="7772400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28601"/>
            <a:ext cx="7772400" cy="10668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05.05.2024</a:t>
            </a:fld>
            <a:endParaRPr lang="ru-RU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ru-RU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3068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016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05.05.2024</a:t>
            </a:fld>
            <a:endParaRPr lang="ru-R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7632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7632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3208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3208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05.05.2024</a:t>
            </a:fld>
            <a:endParaRPr lang="ru-RU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05.05.2024</a:t>
            </a:fld>
            <a:endParaRPr lang="ru-R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05.05.2024</a:t>
            </a:fld>
            <a:endParaRPr lang="ru-RU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05.05.2024</a:t>
            </a:fld>
            <a:endParaRPr lang="ru-R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9000877" cy="484632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dirty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715000"/>
            <a:ext cx="8153400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05.05.2024</a:t>
            </a:fld>
            <a:endParaRPr lang="ru-R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19B0651-EE4F-4900-A07F-96A6BFA9D0F0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4953000"/>
            <a:ext cx="8153400" cy="762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57912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7620000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B4C71EC6-210F-42DE-9C53-41977AD35B3D}" type="datetimeFigureOut">
              <a:rPr lang="ru-RU" smtClean="0"/>
              <a:t>05.05.2024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 b="1">
                <a:solidFill>
                  <a:schemeClr val="tx2"/>
                </a:solidFill>
              </a:defRPr>
            </a:lvl1pPr>
          </a:lstStyle>
          <a:p>
            <a:fld id="{B19B0651-EE4F-4900-A07F-96A6BFA9D0F0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7" name="Rectangle 6"/>
          <p:cNvSpPr/>
          <p:nvPr/>
        </p:nvSpPr>
        <p:spPr>
          <a:xfrm>
            <a:off x="9001124" y="0"/>
            <a:ext cx="142876" cy="1371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9001124" y="1371600"/>
            <a:ext cx="142876" cy="5486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3600" kern="1200" cap="all" spc="-6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26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26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26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slide" Target="slide2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26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26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26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26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" Target="slide26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slide" Target="slide2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" Target="slide26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" Target="slide26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" Target="slide26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" Target="slide26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slide" Target="slide2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slide" Target="slide26.xml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" Target="slide26.xm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slide" Target="slide4.xml"/><Relationship Id="rId13" Type="http://schemas.openxmlformats.org/officeDocument/2006/relationships/slide" Target="slide14.xml"/><Relationship Id="rId18" Type="http://schemas.openxmlformats.org/officeDocument/2006/relationships/slide" Target="slide17.xml"/><Relationship Id="rId26" Type="http://schemas.openxmlformats.org/officeDocument/2006/relationships/slide" Target="slide24.xml"/><Relationship Id="rId3" Type="http://schemas.openxmlformats.org/officeDocument/2006/relationships/slide" Target="slide9.xml"/><Relationship Id="rId21" Type="http://schemas.openxmlformats.org/officeDocument/2006/relationships/slide" Target="slide19.xml"/><Relationship Id="rId7" Type="http://schemas.openxmlformats.org/officeDocument/2006/relationships/slide" Target="slide11.xml"/><Relationship Id="rId12" Type="http://schemas.openxmlformats.org/officeDocument/2006/relationships/slide" Target="slide6.xml"/><Relationship Id="rId17" Type="http://schemas.openxmlformats.org/officeDocument/2006/relationships/slide" Target="slide16.xml"/><Relationship Id="rId25" Type="http://schemas.openxmlformats.org/officeDocument/2006/relationships/slide" Target="slide23.xml"/><Relationship Id="rId2" Type="http://schemas.openxmlformats.org/officeDocument/2006/relationships/slide" Target="slide1.xml"/><Relationship Id="rId16" Type="http://schemas.openxmlformats.org/officeDocument/2006/relationships/slide" Target="slide8.xml"/><Relationship Id="rId20" Type="http://schemas.openxmlformats.org/officeDocument/2006/relationships/slide" Target="slide1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11" Type="http://schemas.openxmlformats.org/officeDocument/2006/relationships/slide" Target="slide13.xml"/><Relationship Id="rId24" Type="http://schemas.openxmlformats.org/officeDocument/2006/relationships/slide" Target="slide22.xml"/><Relationship Id="rId5" Type="http://schemas.openxmlformats.org/officeDocument/2006/relationships/slide" Target="slide10.xml"/><Relationship Id="rId15" Type="http://schemas.openxmlformats.org/officeDocument/2006/relationships/slide" Target="slide15.xml"/><Relationship Id="rId23" Type="http://schemas.openxmlformats.org/officeDocument/2006/relationships/slide" Target="slide21.xml"/><Relationship Id="rId10" Type="http://schemas.openxmlformats.org/officeDocument/2006/relationships/slide" Target="slide5.xml"/><Relationship Id="rId19" Type="http://schemas.openxmlformats.org/officeDocument/2006/relationships/slide" Target="slide25.xml"/><Relationship Id="rId4" Type="http://schemas.openxmlformats.org/officeDocument/2006/relationships/slide" Target="slide2.xml"/><Relationship Id="rId9" Type="http://schemas.openxmlformats.org/officeDocument/2006/relationships/slide" Target="slide12.xml"/><Relationship Id="rId14" Type="http://schemas.openxmlformats.org/officeDocument/2006/relationships/slide" Target="slide7.xml"/><Relationship Id="rId22" Type="http://schemas.openxmlformats.org/officeDocument/2006/relationships/slide" Target="slide20.xml"/><Relationship Id="rId27" Type="http://schemas.openxmlformats.org/officeDocument/2006/relationships/slide" Target="slide2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" Target="slide2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" Target="slide26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26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slide" Target="slide26.xml"/><Relationship Id="rId4" Type="http://schemas.openxmlformats.org/officeDocument/2006/relationships/image" Target="../media/image3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slide" Target="slide26.xml"/><Relationship Id="rId4" Type="http://schemas.openxmlformats.org/officeDocument/2006/relationships/image" Target="../media/image4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26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26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3DF12D5-9817-46F8-AC4B-6E6EB72290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185" y="188640"/>
            <a:ext cx="8869094" cy="1872208"/>
          </a:xfrm>
        </p:spPr>
        <p:txBody>
          <a:bodyPr>
            <a:noAutofit/>
          </a:bodyPr>
          <a:lstStyle/>
          <a:p>
            <a:pPr algn="ctr"/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МИНИСТЕРСТВО НАУКИ и высшего образования РЕСПУБЛИКИ КАЗАХСТАН</a:t>
            </a:r>
            <a:b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СЕВЕРО-КАЗАХСТАНСКИЙ УНИВЕРСИТЕТ </a:t>
            </a:r>
            <a:b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ИМ. М. КОЗЫБАЕВА</a:t>
            </a:r>
            <a:b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ФАКУЛЬТЕТ ИНЖЕНЕРИИ И ЦИФРОВЫХ ТЕХНОЛОГИЙ</a:t>
            </a:r>
            <a:b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КАФЕДРЫ «ИНФОРМАЦИОННО-КОММУНИКАЦИОННЫЕ ТЕХНОЛОГИИ»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B59E5BA0-034C-4C60-A68D-E4E88F50A9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43608" y="2826241"/>
            <a:ext cx="6858000" cy="580200"/>
          </a:xfrm>
        </p:spPr>
        <p:txBody>
          <a:bodyPr>
            <a:normAutofit/>
          </a:bodyPr>
          <a:lstStyle/>
          <a:p>
            <a:pPr algn="ctr"/>
            <a:r>
              <a:rPr lang="ru-RU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«Автоматизация бизнес-процессов юридического центра </a:t>
            </a:r>
            <a:r>
              <a:rPr lang="ru-RU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Victory</a:t>
            </a:r>
            <a:r>
              <a:rPr lang="ru-RU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»</a:t>
            </a: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79774C4A-DD11-4806-87AC-3C3A1439E6BB}"/>
              </a:ext>
            </a:extLst>
          </p:cNvPr>
          <p:cNvSpPr txBox="1">
            <a:spLocks/>
          </p:cNvSpPr>
          <p:nvPr/>
        </p:nvSpPr>
        <p:spPr>
          <a:xfrm>
            <a:off x="467544" y="3939019"/>
            <a:ext cx="8280920" cy="2123897"/>
          </a:xfrm>
          <a:prstGeom prst="rect">
            <a:avLst/>
          </a:prstGeom>
        </p:spPr>
        <p:txBody>
          <a:bodyPr vert="horz" lIns="68580" tIns="34290" rIns="68580" bIns="3429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Выполнили студенты						Кенжеев Б.Н.</a:t>
            </a:r>
          </a:p>
          <a:p>
            <a:pPr algn="just"/>
            <a: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Группы АПО-20-1						</a:t>
            </a:r>
            <a:r>
              <a:rPr lang="ru-RU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Путишев</a:t>
            </a:r>
            <a: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С.А.</a:t>
            </a:r>
          </a:p>
          <a:p>
            <a:pPr lvl="1" algn="just"/>
            <a:endParaRPr lang="ru-RU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ru-RU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ru-RU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Научный руководитель						Астапенко Н.В.</a:t>
            </a:r>
          </a:p>
          <a:p>
            <a:pPr algn="just"/>
            <a:r>
              <a:rPr lang="ru-RU" sz="1200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Доцент, кафедра «Информационно-коммуникационные</a:t>
            </a:r>
          </a:p>
          <a:p>
            <a:pPr algn="just"/>
            <a:r>
              <a:rPr lang="ru-RU" sz="1200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технологии», доктор </a:t>
            </a:r>
            <a:r>
              <a:rPr lang="en-US" sz="1200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ru-RU" sz="1200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sz="1200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endParaRPr lang="ru-RU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Подзаголовок 2">
            <a:extLst>
              <a:ext uri="{FF2B5EF4-FFF2-40B4-BE49-F238E27FC236}">
                <a16:creationId xmlns:a16="http://schemas.microsoft.com/office/drawing/2014/main" id="{9FE39635-E2C1-4A87-B9B5-700E1A34BD3C}"/>
              </a:ext>
            </a:extLst>
          </p:cNvPr>
          <p:cNvSpPr txBox="1">
            <a:spLocks/>
          </p:cNvSpPr>
          <p:nvPr/>
        </p:nvSpPr>
        <p:spPr>
          <a:xfrm>
            <a:off x="3774256" y="6453336"/>
            <a:ext cx="1754564" cy="360575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Петропавловск, 2024</a:t>
            </a: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8887EF38-304E-4135-BACE-A15BF0944A81}"/>
              </a:ext>
            </a:extLst>
          </p:cNvPr>
          <p:cNvSpPr txBox="1">
            <a:spLocks/>
          </p:cNvSpPr>
          <p:nvPr/>
        </p:nvSpPr>
        <p:spPr>
          <a:xfrm>
            <a:off x="8596759" y="59557"/>
            <a:ext cx="504056" cy="66964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/>
              <a:t>1</a:t>
            </a:r>
          </a:p>
        </p:txBody>
      </p:sp>
      <p:sp>
        <p:nvSpPr>
          <p:cNvPr id="7" name="Подзаголовок 2">
            <a:extLst>
              <a:ext uri="{FF2B5EF4-FFF2-40B4-BE49-F238E27FC236}">
                <a16:creationId xmlns:a16="http://schemas.microsoft.com/office/drawing/2014/main" id="{428AC584-2D2B-4320-A832-6CEAF5A98135}"/>
              </a:ext>
            </a:extLst>
          </p:cNvPr>
          <p:cNvSpPr txBox="1">
            <a:spLocks/>
          </p:cNvSpPr>
          <p:nvPr/>
        </p:nvSpPr>
        <p:spPr>
          <a:xfrm>
            <a:off x="1043608" y="2451268"/>
            <a:ext cx="6858000" cy="3749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sz="2000" b="0" kern="1200" cap="all" spc="12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8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Дипломный проект</a:t>
            </a:r>
          </a:p>
        </p:txBody>
      </p:sp>
    </p:spTree>
    <p:extLst>
      <p:ext uri="{BB962C8B-B14F-4D97-AF65-F5344CB8AC3E}">
        <p14:creationId xmlns:p14="http://schemas.microsoft.com/office/powerpoint/2010/main" val="37960888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07504" y="692696"/>
            <a:ext cx="8712968" cy="5976664"/>
          </a:xfrm>
        </p:spPr>
        <p:txBody>
          <a:bodyPr/>
          <a:lstStyle/>
          <a:p>
            <a:pPr algn="ctr"/>
            <a:r>
              <a:rPr lang="ru-RU" dirty="0"/>
              <a:t>Диаграмма вариантов использования юриста </a:t>
            </a:r>
          </a:p>
        </p:txBody>
      </p:sp>
      <p:sp>
        <p:nvSpPr>
          <p:cNvPr id="5" name="Заголовок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147248" cy="576064"/>
          </a:xfrm>
        </p:spPr>
        <p:txBody>
          <a:bodyPr>
            <a:normAutofit/>
          </a:bodyPr>
          <a:lstStyle/>
          <a:p>
            <a:pPr algn="ctr"/>
            <a:r>
              <a:rPr lang="ru-RU" sz="2800" dirty="0"/>
              <a:t>Проектирование системы 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599" y="1196752"/>
            <a:ext cx="8684794" cy="476588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Управляющая кнопка: &quot;Вперед&quot; или &quot;Следующий&quot; 5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A310107B-0378-4923-8341-8207B8894ADE}"/>
              </a:ext>
            </a:extLst>
          </p:cNvPr>
          <p:cNvSpPr/>
          <p:nvPr/>
        </p:nvSpPr>
        <p:spPr>
          <a:xfrm>
            <a:off x="8388424" y="6339596"/>
            <a:ext cx="504056" cy="432048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Управляющая кнопка: &quot;Назад&quot; или &quot;Предыдущий&quot; 6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CC5C6A18-2CA5-415F-99B8-8DBD78831BA5}"/>
              </a:ext>
            </a:extLst>
          </p:cNvPr>
          <p:cNvSpPr/>
          <p:nvPr/>
        </p:nvSpPr>
        <p:spPr>
          <a:xfrm>
            <a:off x="251520" y="6339596"/>
            <a:ext cx="432048" cy="432048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ABC0DF36-6273-4AB6-9EAE-3A50C31C4D03}"/>
              </a:ext>
            </a:extLst>
          </p:cNvPr>
          <p:cNvSpPr txBox="1">
            <a:spLocks/>
          </p:cNvSpPr>
          <p:nvPr/>
        </p:nvSpPr>
        <p:spPr>
          <a:xfrm>
            <a:off x="8394834" y="-14023"/>
            <a:ext cx="648072" cy="58328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7500" lnSpcReduction="2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/>
              <a:t>10</a:t>
            </a:r>
          </a:p>
        </p:txBody>
      </p:sp>
      <p:sp>
        <p:nvSpPr>
          <p:cNvPr id="9" name="Управляющая кнопка: &quot;На главную&quot; 8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030C7362-E846-4CE4-ACEB-FD57CB8A331E}"/>
              </a:ext>
            </a:extLst>
          </p:cNvPr>
          <p:cNvSpPr/>
          <p:nvPr/>
        </p:nvSpPr>
        <p:spPr>
          <a:xfrm>
            <a:off x="7837233" y="6309611"/>
            <a:ext cx="504057" cy="504056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277607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79512" y="548680"/>
            <a:ext cx="8568952" cy="5904656"/>
          </a:xfrm>
        </p:spPr>
        <p:txBody>
          <a:bodyPr/>
          <a:lstStyle/>
          <a:p>
            <a:pPr algn="ctr"/>
            <a:r>
              <a:rPr lang="ru-RU" dirty="0"/>
              <a:t>Диаграмма вариантов использования администратора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21" y="1196752"/>
            <a:ext cx="8866314" cy="475986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147248" cy="576064"/>
          </a:xfrm>
        </p:spPr>
        <p:txBody>
          <a:bodyPr>
            <a:normAutofit/>
          </a:bodyPr>
          <a:lstStyle/>
          <a:p>
            <a:pPr algn="ctr"/>
            <a:r>
              <a:rPr lang="ru-RU" sz="2800" dirty="0"/>
              <a:t>Проектирование системы </a:t>
            </a:r>
          </a:p>
        </p:txBody>
      </p:sp>
      <p:sp>
        <p:nvSpPr>
          <p:cNvPr id="5" name="Управляющая кнопка: &quot;Вперед&quot; или &quot;Следующий&quot; 4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680AB708-2633-4E2E-9DF5-A74F67A108B3}"/>
              </a:ext>
            </a:extLst>
          </p:cNvPr>
          <p:cNvSpPr/>
          <p:nvPr/>
        </p:nvSpPr>
        <p:spPr>
          <a:xfrm>
            <a:off x="8388424" y="6339596"/>
            <a:ext cx="504056" cy="432048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Управляющая кнопка: &quot;Назад&quot; или &quot;Предыдущий&quot; 5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8B4A0B74-7542-4810-8160-C4A99ABE1007}"/>
              </a:ext>
            </a:extLst>
          </p:cNvPr>
          <p:cNvSpPr/>
          <p:nvPr/>
        </p:nvSpPr>
        <p:spPr>
          <a:xfrm>
            <a:off x="251520" y="6339596"/>
            <a:ext cx="432048" cy="432048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912FA06F-F4B1-4FD8-B715-67549374889E}"/>
              </a:ext>
            </a:extLst>
          </p:cNvPr>
          <p:cNvSpPr txBox="1">
            <a:spLocks/>
          </p:cNvSpPr>
          <p:nvPr/>
        </p:nvSpPr>
        <p:spPr>
          <a:xfrm>
            <a:off x="8460432" y="10736"/>
            <a:ext cx="576064" cy="43927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/>
              <a:t>11</a:t>
            </a:r>
          </a:p>
        </p:txBody>
      </p:sp>
      <p:sp>
        <p:nvSpPr>
          <p:cNvPr id="8" name="Управляющая кнопка: &quot;На главную&quot; 7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6B26CEA7-A787-48B3-9ABB-A1FED17067CA}"/>
              </a:ext>
            </a:extLst>
          </p:cNvPr>
          <p:cNvSpPr/>
          <p:nvPr/>
        </p:nvSpPr>
        <p:spPr>
          <a:xfrm>
            <a:off x="7837233" y="6309611"/>
            <a:ext cx="504057" cy="504056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392621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8003232" cy="756002"/>
          </a:xfrm>
        </p:spPr>
        <p:txBody>
          <a:bodyPr/>
          <a:lstStyle/>
          <a:p>
            <a:pPr algn="ctr"/>
            <a:r>
              <a:rPr lang="ru-RU" dirty="0"/>
              <a:t>Схема Базы данных</a:t>
            </a:r>
          </a:p>
        </p:txBody>
      </p:sp>
      <p:sp>
        <p:nvSpPr>
          <p:cNvPr id="4" name="Управляющая кнопка: &quot;Вперед&quot; или &quot;Следующий&quot; 3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67A792C5-B2C3-4858-A7A4-9DCE93BB69F7}"/>
              </a:ext>
            </a:extLst>
          </p:cNvPr>
          <p:cNvSpPr/>
          <p:nvPr/>
        </p:nvSpPr>
        <p:spPr>
          <a:xfrm>
            <a:off x="8388424" y="6339596"/>
            <a:ext cx="504056" cy="432048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8D74F2E6-6C92-4DD7-BCD3-C057788D8969}"/>
              </a:ext>
            </a:extLst>
          </p:cNvPr>
          <p:cNvSpPr txBox="1">
            <a:spLocks/>
          </p:cNvSpPr>
          <p:nvPr/>
        </p:nvSpPr>
        <p:spPr>
          <a:xfrm>
            <a:off x="8388424" y="0"/>
            <a:ext cx="648072" cy="66964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7500" lnSpcReduction="2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/>
              <a:t>12</a:t>
            </a:r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AEF405DA-92E4-4763-80DC-2CC73DD36FA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763688" y="620688"/>
            <a:ext cx="4176464" cy="4176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9" name="AutoShape 6">
            <a:extLst>
              <a:ext uri="{FF2B5EF4-FFF2-40B4-BE49-F238E27FC236}">
                <a16:creationId xmlns:a16="http://schemas.microsoft.com/office/drawing/2014/main" id="{4930A99C-31CB-4995-BC29-AB291F59EB5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41525EAF-695D-4675-9D4F-11499DF358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733800"/>
            <a:ext cx="8089770" cy="6011086"/>
          </a:xfrm>
          <a:prstGeom prst="rect">
            <a:avLst/>
          </a:prstGeom>
        </p:spPr>
      </p:pic>
      <p:sp>
        <p:nvSpPr>
          <p:cNvPr id="17" name="Управляющая кнопка: &quot;На главную&quot; 16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D5B2C289-37C4-40D4-B794-C3F7DEE27F57}"/>
              </a:ext>
            </a:extLst>
          </p:cNvPr>
          <p:cNvSpPr/>
          <p:nvPr/>
        </p:nvSpPr>
        <p:spPr>
          <a:xfrm>
            <a:off x="7837233" y="6309611"/>
            <a:ext cx="504057" cy="504056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Управляющая кнопка: &quot;Назад&quot; или &quot;Предыдущий&quot; 17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88A1E958-EFBB-4730-AB0B-9E3B3E612514}"/>
              </a:ext>
            </a:extLst>
          </p:cNvPr>
          <p:cNvSpPr/>
          <p:nvPr/>
        </p:nvSpPr>
        <p:spPr>
          <a:xfrm>
            <a:off x="251520" y="6339596"/>
            <a:ext cx="432048" cy="432048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694182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03648" y="187130"/>
            <a:ext cx="6624736" cy="566883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/>
              <a:t>Архитектура системы</a:t>
            </a:r>
          </a:p>
        </p:txBody>
      </p:sp>
      <p:sp>
        <p:nvSpPr>
          <p:cNvPr id="4" name="Управляющая кнопка: &quot;Вперед&quot; или &quot;Следующий&quot; 3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A067D738-1F33-40AB-A6F1-4FBFA74113D3}"/>
              </a:ext>
            </a:extLst>
          </p:cNvPr>
          <p:cNvSpPr/>
          <p:nvPr/>
        </p:nvSpPr>
        <p:spPr>
          <a:xfrm>
            <a:off x="8388424" y="6339596"/>
            <a:ext cx="504056" cy="432048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Управляющая кнопка: &quot;Назад&quot; или &quot;Предыдущий&quot; 4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D4871303-8C9E-4433-BC88-9F13A681DBCA}"/>
              </a:ext>
            </a:extLst>
          </p:cNvPr>
          <p:cNvSpPr/>
          <p:nvPr/>
        </p:nvSpPr>
        <p:spPr>
          <a:xfrm>
            <a:off x="251520" y="6339596"/>
            <a:ext cx="432048" cy="432048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54536413-3E79-4459-9DBF-12FCCA35CA0D}"/>
              </a:ext>
            </a:extLst>
          </p:cNvPr>
          <p:cNvSpPr txBox="1">
            <a:spLocks/>
          </p:cNvSpPr>
          <p:nvPr/>
        </p:nvSpPr>
        <p:spPr>
          <a:xfrm>
            <a:off x="8388424" y="0"/>
            <a:ext cx="648072" cy="66964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7500" lnSpcReduction="2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/>
              <a:t>13</a:t>
            </a:r>
          </a:p>
        </p:txBody>
      </p:sp>
      <p:sp>
        <p:nvSpPr>
          <p:cNvPr id="9" name="Управляющая кнопка: &quot;На главную&quot; 8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11C7CA2A-0F71-44FF-A9D3-E637B937C54C}"/>
              </a:ext>
            </a:extLst>
          </p:cNvPr>
          <p:cNvSpPr/>
          <p:nvPr/>
        </p:nvSpPr>
        <p:spPr>
          <a:xfrm>
            <a:off x="7837233" y="6309611"/>
            <a:ext cx="504057" cy="504056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A34B3446-36E6-4291-81B4-413858A92B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908720"/>
            <a:ext cx="8893596" cy="5144335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477420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9B07008-CB32-4A40-A41A-BD6D43F60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451" y="692696"/>
            <a:ext cx="5791200" cy="759614"/>
          </a:xfrm>
        </p:spPr>
        <p:txBody>
          <a:bodyPr>
            <a:noAutofit/>
          </a:bodyPr>
          <a:lstStyle/>
          <a:p>
            <a:r>
              <a:rPr lang="ru-RU" sz="3200" dirty="0"/>
              <a:t>Интерфейс</a:t>
            </a:r>
            <a:br>
              <a:rPr lang="ru-RU" sz="2800" dirty="0"/>
            </a:br>
            <a:r>
              <a:rPr lang="ru-RU" sz="1400" dirty="0">
                <a:solidFill>
                  <a:schemeClr val="tx1"/>
                </a:solidFill>
              </a:rPr>
              <a:t>Главная страница</a:t>
            </a:r>
            <a:endParaRPr lang="ru-RU" sz="2800" dirty="0">
              <a:solidFill>
                <a:schemeClr val="tx1"/>
              </a:solidFill>
            </a:endParaRP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141EF3AD-BD1E-486A-AE6A-A34EDEBBCF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9388" y="1986421"/>
            <a:ext cx="8345224" cy="414301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Управляющая кнопка: &quot;Вперед&quot; или &quot;Следующий&quot; 3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207466AE-1325-4EE3-90DD-C6B12BC6CA7B}"/>
              </a:ext>
            </a:extLst>
          </p:cNvPr>
          <p:cNvSpPr/>
          <p:nvPr/>
        </p:nvSpPr>
        <p:spPr>
          <a:xfrm>
            <a:off x="8388424" y="6339596"/>
            <a:ext cx="504056" cy="432048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Управляющая кнопка: &quot;Назад&quot; или &quot;Предыдущий&quot; 5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BBA08DE0-3301-4D3D-BB56-71F00A34EBDF}"/>
              </a:ext>
            </a:extLst>
          </p:cNvPr>
          <p:cNvSpPr/>
          <p:nvPr/>
        </p:nvSpPr>
        <p:spPr>
          <a:xfrm>
            <a:off x="251520" y="6339596"/>
            <a:ext cx="432048" cy="432048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1A93016E-2C8C-44BA-B9AA-7B3124EADC9B}"/>
              </a:ext>
            </a:extLst>
          </p:cNvPr>
          <p:cNvSpPr txBox="1">
            <a:spLocks/>
          </p:cNvSpPr>
          <p:nvPr/>
        </p:nvSpPr>
        <p:spPr>
          <a:xfrm>
            <a:off x="8388424" y="0"/>
            <a:ext cx="648072" cy="66964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7500" lnSpcReduction="2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/>
              <a:t>14</a:t>
            </a:r>
          </a:p>
        </p:txBody>
      </p:sp>
      <p:sp>
        <p:nvSpPr>
          <p:cNvPr id="8" name="Управляющая кнопка: &quot;На главную&quot; 7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7B229E8F-7EDD-4F47-A75D-88A145C84679}"/>
              </a:ext>
            </a:extLst>
          </p:cNvPr>
          <p:cNvSpPr/>
          <p:nvPr/>
        </p:nvSpPr>
        <p:spPr>
          <a:xfrm>
            <a:off x="7837233" y="6309611"/>
            <a:ext cx="504057" cy="504056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945712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>
            <a:extLst>
              <a:ext uri="{FF2B5EF4-FFF2-40B4-BE49-F238E27FC236}">
                <a16:creationId xmlns:a16="http://schemas.microsoft.com/office/drawing/2014/main" id="{932AA966-F5A4-459A-95F8-CA551E4DA9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9632" y="1628800"/>
            <a:ext cx="6839688" cy="487761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C97CD06B-FA6C-4F00-9F0C-AEB5322F59B0}"/>
              </a:ext>
            </a:extLst>
          </p:cNvPr>
          <p:cNvSpPr txBox="1">
            <a:spLocks/>
          </p:cNvSpPr>
          <p:nvPr/>
        </p:nvSpPr>
        <p:spPr>
          <a:xfrm>
            <a:off x="395536" y="481283"/>
            <a:ext cx="5791200" cy="75961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/>
              <a:t>Интерфейс</a:t>
            </a:r>
            <a:br>
              <a:rPr lang="ru-RU" sz="2800" dirty="0"/>
            </a:br>
            <a:r>
              <a:rPr lang="ru-RU" sz="1400" dirty="0">
                <a:solidFill>
                  <a:schemeClr val="tx1"/>
                </a:solidFill>
              </a:rPr>
              <a:t>Форма подачи заявки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4" name="Управляющая кнопка: &quot;Вперед&quot; или &quot;Следующий&quot; 3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D3FAD3EA-B919-4061-BD3D-9D093106DC17}"/>
              </a:ext>
            </a:extLst>
          </p:cNvPr>
          <p:cNvSpPr/>
          <p:nvPr/>
        </p:nvSpPr>
        <p:spPr>
          <a:xfrm>
            <a:off x="8388424" y="6339596"/>
            <a:ext cx="504056" cy="432048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Управляющая кнопка: &quot;Назад&quot; или &quot;Предыдущий&quot; 6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28B5A4AA-C2E2-4A40-8BFB-1BEE5E79971D}"/>
              </a:ext>
            </a:extLst>
          </p:cNvPr>
          <p:cNvSpPr/>
          <p:nvPr/>
        </p:nvSpPr>
        <p:spPr>
          <a:xfrm>
            <a:off x="251520" y="6339596"/>
            <a:ext cx="432048" cy="432048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970FFE1B-B28D-4525-8DF6-16365F5A8461}"/>
              </a:ext>
            </a:extLst>
          </p:cNvPr>
          <p:cNvSpPr txBox="1">
            <a:spLocks/>
          </p:cNvSpPr>
          <p:nvPr/>
        </p:nvSpPr>
        <p:spPr>
          <a:xfrm>
            <a:off x="8388424" y="0"/>
            <a:ext cx="648072" cy="66964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7500" lnSpcReduction="2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/>
              <a:t>15</a:t>
            </a:r>
          </a:p>
        </p:txBody>
      </p:sp>
      <p:sp>
        <p:nvSpPr>
          <p:cNvPr id="9" name="Управляющая кнопка: &quot;На главную&quot; 8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6C8824EE-ABA4-4B5A-B4C7-85AC4D14FBA4}"/>
              </a:ext>
            </a:extLst>
          </p:cNvPr>
          <p:cNvSpPr/>
          <p:nvPr/>
        </p:nvSpPr>
        <p:spPr>
          <a:xfrm>
            <a:off x="7837233" y="6309611"/>
            <a:ext cx="504057" cy="504056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678346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>
            <a:extLst>
              <a:ext uri="{FF2B5EF4-FFF2-40B4-BE49-F238E27FC236}">
                <a16:creationId xmlns:a16="http://schemas.microsoft.com/office/drawing/2014/main" id="{F8D6CC40-48A0-4E43-9F89-CF7EA28450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7968" y="1988840"/>
            <a:ext cx="8168064" cy="403244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6799DEFF-C195-4C9B-9F84-4471503EB2B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04664"/>
            <a:ext cx="5791200" cy="90331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/>
              <a:t>Интерфейс</a:t>
            </a:r>
            <a:br>
              <a:rPr lang="ru-RU" sz="2800" dirty="0"/>
            </a:br>
            <a:r>
              <a:rPr lang="ru-RU" sz="1400" dirty="0">
                <a:solidFill>
                  <a:schemeClr val="tx1"/>
                </a:solidFill>
              </a:rPr>
              <a:t>Страница наши юристы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4" name="Управляющая кнопка: &quot;Вперед&quot; или &quot;Следующий&quot; 3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44F73861-BD60-4617-ADD8-01509B5EC704}"/>
              </a:ext>
            </a:extLst>
          </p:cNvPr>
          <p:cNvSpPr/>
          <p:nvPr/>
        </p:nvSpPr>
        <p:spPr>
          <a:xfrm>
            <a:off x="8388424" y="6339596"/>
            <a:ext cx="504056" cy="432048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Управляющая кнопка: &quot;Назад&quot; или &quot;Предыдущий&quot; 6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06A87075-EED2-4BE2-B8CA-2B9B57E97FD1}"/>
              </a:ext>
            </a:extLst>
          </p:cNvPr>
          <p:cNvSpPr/>
          <p:nvPr/>
        </p:nvSpPr>
        <p:spPr>
          <a:xfrm>
            <a:off x="251520" y="6339596"/>
            <a:ext cx="432048" cy="432048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67A0DC0A-3457-4515-897A-27DDD92FCAA5}"/>
              </a:ext>
            </a:extLst>
          </p:cNvPr>
          <p:cNvSpPr txBox="1">
            <a:spLocks/>
          </p:cNvSpPr>
          <p:nvPr/>
        </p:nvSpPr>
        <p:spPr>
          <a:xfrm>
            <a:off x="8388424" y="0"/>
            <a:ext cx="648072" cy="66964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7500" lnSpcReduction="2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/>
              <a:t>16</a:t>
            </a:r>
          </a:p>
        </p:txBody>
      </p:sp>
      <p:sp>
        <p:nvSpPr>
          <p:cNvPr id="9" name="Управляющая кнопка: &quot;На главную&quot; 8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A9BF5962-785E-4BC5-8171-9FB9EED22622}"/>
              </a:ext>
            </a:extLst>
          </p:cNvPr>
          <p:cNvSpPr/>
          <p:nvPr/>
        </p:nvSpPr>
        <p:spPr>
          <a:xfrm>
            <a:off x="7837233" y="6309611"/>
            <a:ext cx="504057" cy="504056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02710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Объект 5">
            <a:extLst>
              <a:ext uri="{FF2B5EF4-FFF2-40B4-BE49-F238E27FC236}">
                <a16:creationId xmlns:a16="http://schemas.microsoft.com/office/drawing/2014/main" id="{39ACBB08-7827-43A5-BC04-139E2BCAD5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0743" y="2093716"/>
            <a:ext cx="8243523" cy="403244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0226EF38-383A-4DDC-A2C1-ABB14FAF278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731836"/>
            <a:ext cx="5791200" cy="79216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/>
              <a:t>Интерфейс</a:t>
            </a:r>
            <a:br>
              <a:rPr lang="ru-RU" sz="2800" dirty="0"/>
            </a:br>
            <a:r>
              <a:rPr lang="ru-RU" sz="1400" dirty="0">
                <a:solidFill>
                  <a:schemeClr val="tx1"/>
                </a:solidFill>
              </a:rPr>
              <a:t>Страница профиль юриста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5" name="Управляющая кнопка: &quot;Вперед&quot; или &quot;Следующий&quot; 4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F8440B04-E02A-4A73-8390-0734D5C47646}"/>
              </a:ext>
            </a:extLst>
          </p:cNvPr>
          <p:cNvSpPr/>
          <p:nvPr/>
        </p:nvSpPr>
        <p:spPr>
          <a:xfrm>
            <a:off x="8388424" y="6339596"/>
            <a:ext cx="504056" cy="432048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Управляющая кнопка: &quot;Назад&quot; или &quot;Предыдущий&quot; 6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861DB89F-0304-4817-9919-3D09B1477299}"/>
              </a:ext>
            </a:extLst>
          </p:cNvPr>
          <p:cNvSpPr/>
          <p:nvPr/>
        </p:nvSpPr>
        <p:spPr>
          <a:xfrm>
            <a:off x="251520" y="6339596"/>
            <a:ext cx="432048" cy="432048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971B4680-1014-4DC5-9C56-99B3E78056D1}"/>
              </a:ext>
            </a:extLst>
          </p:cNvPr>
          <p:cNvSpPr txBox="1">
            <a:spLocks/>
          </p:cNvSpPr>
          <p:nvPr/>
        </p:nvSpPr>
        <p:spPr>
          <a:xfrm>
            <a:off x="8388424" y="0"/>
            <a:ext cx="648072" cy="66964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7500" lnSpcReduction="2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/>
              <a:t>17</a:t>
            </a:r>
          </a:p>
        </p:txBody>
      </p:sp>
      <p:sp>
        <p:nvSpPr>
          <p:cNvPr id="9" name="Управляющая кнопка: &quot;На главную&quot; 8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2257D13C-1C73-4CE1-98D4-9300F614FC40}"/>
              </a:ext>
            </a:extLst>
          </p:cNvPr>
          <p:cNvSpPr/>
          <p:nvPr/>
        </p:nvSpPr>
        <p:spPr>
          <a:xfrm>
            <a:off x="7837233" y="6309611"/>
            <a:ext cx="504057" cy="504056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518722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Объект 5">
            <a:extLst>
              <a:ext uri="{FF2B5EF4-FFF2-40B4-BE49-F238E27FC236}">
                <a16:creationId xmlns:a16="http://schemas.microsoft.com/office/drawing/2014/main" id="{DF3B7B53-8BD3-4FFC-8DB0-75B332E19D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2097160"/>
            <a:ext cx="8291264" cy="400901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20B7FDD2-EEAE-4671-A50E-637B84AE447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152400"/>
            <a:ext cx="57912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/>
              <a:t>Интерфейс</a:t>
            </a:r>
            <a:br>
              <a:rPr lang="ru-RU" sz="2800" dirty="0"/>
            </a:br>
            <a:r>
              <a:rPr lang="ru-RU" sz="1400" dirty="0">
                <a:solidFill>
                  <a:schemeClr val="tx1"/>
                </a:solidFill>
              </a:rPr>
              <a:t>Страница наши услуги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5" name="Управляющая кнопка: &quot;Вперед&quot; или &quot;Следующий&quot; 4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EEAF5E26-295B-407D-9021-D2CC68ABFC7B}"/>
              </a:ext>
            </a:extLst>
          </p:cNvPr>
          <p:cNvSpPr/>
          <p:nvPr/>
        </p:nvSpPr>
        <p:spPr>
          <a:xfrm>
            <a:off x="8388424" y="6339596"/>
            <a:ext cx="504056" cy="432048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Управляющая кнопка: &quot;Назад&quot; или &quot;Предыдущий&quot; 6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95E3F088-B06A-4D03-930A-6270185C6B7F}"/>
              </a:ext>
            </a:extLst>
          </p:cNvPr>
          <p:cNvSpPr/>
          <p:nvPr/>
        </p:nvSpPr>
        <p:spPr>
          <a:xfrm>
            <a:off x="251520" y="6339596"/>
            <a:ext cx="432048" cy="432048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B26C3C77-F33A-493A-8AA8-F2E8788A9881}"/>
              </a:ext>
            </a:extLst>
          </p:cNvPr>
          <p:cNvSpPr txBox="1">
            <a:spLocks/>
          </p:cNvSpPr>
          <p:nvPr/>
        </p:nvSpPr>
        <p:spPr>
          <a:xfrm>
            <a:off x="8388424" y="0"/>
            <a:ext cx="648072" cy="66964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7500" lnSpcReduction="2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/>
              <a:t>18</a:t>
            </a:r>
          </a:p>
        </p:txBody>
      </p:sp>
      <p:sp>
        <p:nvSpPr>
          <p:cNvPr id="9" name="Управляющая кнопка: &quot;На главную&quot; 8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96225B38-9683-4A6B-9514-BA04BBAF27CA}"/>
              </a:ext>
            </a:extLst>
          </p:cNvPr>
          <p:cNvSpPr/>
          <p:nvPr/>
        </p:nvSpPr>
        <p:spPr>
          <a:xfrm>
            <a:off x="7837233" y="6309611"/>
            <a:ext cx="504057" cy="504056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272540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EAD07068-D555-451F-B921-CD84316F20B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9512" y="343411"/>
            <a:ext cx="5791200" cy="75929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/>
              <a:t>Интерфейс</a:t>
            </a:r>
            <a:br>
              <a:rPr lang="ru-RU" sz="2800" dirty="0"/>
            </a:br>
            <a:r>
              <a:rPr lang="ru-RU" sz="1400" dirty="0">
                <a:solidFill>
                  <a:schemeClr val="tx1"/>
                </a:solidFill>
              </a:rPr>
              <a:t>Страница наши услуги</a:t>
            </a:r>
            <a:endParaRPr lang="ru-RU" sz="2800" dirty="0">
              <a:solidFill>
                <a:schemeClr val="tx1"/>
              </a:solidFill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360D3A2-6703-444F-8F5E-FDB3CD0CE8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879" t="-298" r="17973" b="77"/>
          <a:stretch/>
        </p:blipFill>
        <p:spPr>
          <a:xfrm>
            <a:off x="209294" y="2745169"/>
            <a:ext cx="5040560" cy="375842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pic>
      <p:pic>
        <p:nvPicPr>
          <p:cNvPr id="11" name="Объект 5">
            <a:extLst>
              <a:ext uri="{FF2B5EF4-FFF2-40B4-BE49-F238E27FC236}">
                <a16:creationId xmlns:a16="http://schemas.microsoft.com/office/drawing/2014/main" id="{BA8987B0-860B-4D59-A99B-BD43116BC0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6065" r="14007"/>
          <a:stretch/>
        </p:blipFill>
        <p:spPr>
          <a:xfrm>
            <a:off x="2729574" y="1113461"/>
            <a:ext cx="6200618" cy="4373563"/>
          </a:xfr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pic>
      <p:sp>
        <p:nvSpPr>
          <p:cNvPr id="5" name="Управляющая кнопка: &quot;Вперед&quot; или &quot;Следующий&quot; 4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3680422A-A655-4436-8ED4-E4B17AA8B28B}"/>
              </a:ext>
            </a:extLst>
          </p:cNvPr>
          <p:cNvSpPr/>
          <p:nvPr/>
        </p:nvSpPr>
        <p:spPr>
          <a:xfrm>
            <a:off x="8388424" y="6339596"/>
            <a:ext cx="504056" cy="432048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Управляющая кнопка: &quot;Назад&quot; или &quot;Предыдущий&quot; 5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9AAA1272-61EB-4357-83FE-1F05848DA466}"/>
              </a:ext>
            </a:extLst>
          </p:cNvPr>
          <p:cNvSpPr/>
          <p:nvPr/>
        </p:nvSpPr>
        <p:spPr>
          <a:xfrm>
            <a:off x="251520" y="6339596"/>
            <a:ext cx="432048" cy="432048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DC1F56E7-BF89-4CFE-B30A-FF12E2D3903E}"/>
              </a:ext>
            </a:extLst>
          </p:cNvPr>
          <p:cNvSpPr txBox="1">
            <a:spLocks/>
          </p:cNvSpPr>
          <p:nvPr/>
        </p:nvSpPr>
        <p:spPr>
          <a:xfrm>
            <a:off x="8370753" y="96887"/>
            <a:ext cx="648072" cy="49882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7500" lnSpcReduction="2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/>
              <a:t>19</a:t>
            </a:r>
          </a:p>
        </p:txBody>
      </p:sp>
      <p:sp>
        <p:nvSpPr>
          <p:cNvPr id="9" name="Управляющая кнопка: &quot;На главную&quot; 8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AE0CDBC3-1976-4812-8B15-2D883C6FD6FE}"/>
              </a:ext>
            </a:extLst>
          </p:cNvPr>
          <p:cNvSpPr/>
          <p:nvPr/>
        </p:nvSpPr>
        <p:spPr>
          <a:xfrm>
            <a:off x="7837233" y="6309611"/>
            <a:ext cx="504057" cy="504056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153720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1520" y="188640"/>
            <a:ext cx="5791200" cy="828010"/>
          </a:xfrm>
        </p:spPr>
        <p:txBody>
          <a:bodyPr/>
          <a:lstStyle/>
          <a:p>
            <a:r>
              <a:rPr lang="ru-RU" dirty="0"/>
              <a:t>Актуальность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79512" y="1133727"/>
            <a:ext cx="8712968" cy="3591417"/>
          </a:xfrm>
        </p:spPr>
        <p:txBody>
          <a:bodyPr/>
          <a:lstStyle/>
          <a:p>
            <a:pPr algn="just"/>
            <a:r>
              <a:rPr lang="ru-RU" dirty="0"/>
              <a:t>Актуальность дипломного проекта для автоматизации бизнес-процессов юридического центра </a:t>
            </a:r>
            <a:r>
              <a:rPr lang="ru-RU" dirty="0" err="1"/>
              <a:t>Victory</a:t>
            </a:r>
            <a:r>
              <a:rPr lang="ru-RU" dirty="0"/>
              <a:t>, обусловлена отсутствием системы у юридического центра. Вопреки развитию информационных технологий многие предприниматели не осуществляют должного подхода к своим ресурсам. Зачастую их </a:t>
            </a:r>
            <a:r>
              <a:rPr lang="ru-RU" dirty="0" err="1"/>
              <a:t>web</a:t>
            </a:r>
            <a:r>
              <a:rPr lang="ru-RU" dirty="0"/>
              <a:t>-системы представляют собой несколько страниц с текстом , в которых указана основная информация и контакты. И глядя на такие </a:t>
            </a:r>
            <a:r>
              <a:rPr lang="ru-RU" dirty="0" err="1"/>
              <a:t>web</a:t>
            </a:r>
            <a:r>
              <a:rPr lang="ru-RU" dirty="0"/>
              <a:t>-системы, которые являются лицом компании в интернете, приходит общее понимание что пренебрегать их развитием неразумно.</a:t>
            </a:r>
          </a:p>
        </p:txBody>
      </p:sp>
      <p:sp>
        <p:nvSpPr>
          <p:cNvPr id="4" name="Управляющая кнопка: &quot;Вперед&quot; или &quot;Следующий&quot; 3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A058F1ED-BE84-44C2-A6E2-54A70B74FAA2}"/>
              </a:ext>
            </a:extLst>
          </p:cNvPr>
          <p:cNvSpPr/>
          <p:nvPr/>
        </p:nvSpPr>
        <p:spPr>
          <a:xfrm>
            <a:off x="8388424" y="6339596"/>
            <a:ext cx="504056" cy="432048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" name="Управляющая кнопка: &quot;Назад&quot; или &quot;Предыдущий&quot; 4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18DC043D-F185-4B8B-8387-696A2F33ED65}"/>
              </a:ext>
            </a:extLst>
          </p:cNvPr>
          <p:cNvSpPr/>
          <p:nvPr/>
        </p:nvSpPr>
        <p:spPr>
          <a:xfrm>
            <a:off x="251520" y="6339596"/>
            <a:ext cx="432048" cy="432048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143BAD9E-A295-46C1-BE72-53F95BE1C364}"/>
              </a:ext>
            </a:extLst>
          </p:cNvPr>
          <p:cNvSpPr txBox="1">
            <a:spLocks/>
          </p:cNvSpPr>
          <p:nvPr/>
        </p:nvSpPr>
        <p:spPr>
          <a:xfrm>
            <a:off x="8532440" y="0"/>
            <a:ext cx="504056" cy="66964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/>
              <a:t>2</a:t>
            </a:r>
          </a:p>
        </p:txBody>
      </p:sp>
      <p:sp>
        <p:nvSpPr>
          <p:cNvPr id="7" name="Управляющая кнопка: &quot;На главную&quot; 6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25DAE5D1-E676-4CA4-BC26-509D84EABEAA}"/>
              </a:ext>
            </a:extLst>
          </p:cNvPr>
          <p:cNvSpPr/>
          <p:nvPr/>
        </p:nvSpPr>
        <p:spPr>
          <a:xfrm>
            <a:off x="7837233" y="6309611"/>
            <a:ext cx="504057" cy="504056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868359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Объект 5">
            <a:extLst>
              <a:ext uri="{FF2B5EF4-FFF2-40B4-BE49-F238E27FC236}">
                <a16:creationId xmlns:a16="http://schemas.microsoft.com/office/drawing/2014/main" id="{46A5B350-1699-4B0F-8D28-09742F08EB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109"/>
          <a:stretch/>
        </p:blipFill>
        <p:spPr>
          <a:xfrm>
            <a:off x="755576" y="1412776"/>
            <a:ext cx="7344816" cy="499832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6208C648-B01D-4129-819D-257C2819C1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335755"/>
            <a:ext cx="5791200" cy="79216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/>
              <a:t>Интерфейс</a:t>
            </a:r>
            <a:br>
              <a:rPr lang="ru-RU" sz="2800" dirty="0"/>
            </a:br>
            <a:r>
              <a:rPr lang="ru-RU" sz="1400" dirty="0">
                <a:solidFill>
                  <a:schemeClr val="tx1"/>
                </a:solidFill>
              </a:rPr>
              <a:t>Страница контакты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5" name="Управляющая кнопка: &quot;Вперед&quot; или &quot;Следующий&quot; 4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2D31B834-90B1-4638-AE64-E04296C9978D}"/>
              </a:ext>
            </a:extLst>
          </p:cNvPr>
          <p:cNvSpPr/>
          <p:nvPr/>
        </p:nvSpPr>
        <p:spPr>
          <a:xfrm>
            <a:off x="8388424" y="6339596"/>
            <a:ext cx="504056" cy="432048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Управляющая кнопка: &quot;Назад&quot; или &quot;Предыдущий&quot; 6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298382F2-6C4E-4298-82E0-2111F929CD0F}"/>
              </a:ext>
            </a:extLst>
          </p:cNvPr>
          <p:cNvSpPr/>
          <p:nvPr/>
        </p:nvSpPr>
        <p:spPr>
          <a:xfrm>
            <a:off x="251520" y="6339596"/>
            <a:ext cx="432048" cy="432048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42D41D12-16BC-4D81-936A-99BBEDF0E76A}"/>
              </a:ext>
            </a:extLst>
          </p:cNvPr>
          <p:cNvSpPr txBox="1">
            <a:spLocks/>
          </p:cNvSpPr>
          <p:nvPr/>
        </p:nvSpPr>
        <p:spPr>
          <a:xfrm>
            <a:off x="8388424" y="0"/>
            <a:ext cx="648072" cy="66964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7500" lnSpcReduction="2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/>
              <a:t>20</a:t>
            </a:r>
          </a:p>
        </p:txBody>
      </p:sp>
      <p:sp>
        <p:nvSpPr>
          <p:cNvPr id="9" name="Управляющая кнопка: &quot;На главную&quot; 8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D3155156-9967-4EEE-B679-9E594C7FF30E}"/>
              </a:ext>
            </a:extLst>
          </p:cNvPr>
          <p:cNvSpPr/>
          <p:nvPr/>
        </p:nvSpPr>
        <p:spPr>
          <a:xfrm>
            <a:off x="7837233" y="6309611"/>
            <a:ext cx="504057" cy="504056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088992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7842B15B-9B0D-4A4D-B87A-2F35EF4A163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188640"/>
            <a:ext cx="5791200" cy="79216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/>
              <a:t>Интерфейс</a:t>
            </a:r>
            <a:br>
              <a:rPr lang="ru-RU" sz="2800" dirty="0"/>
            </a:br>
            <a:r>
              <a:rPr lang="ru-RU" sz="1400" dirty="0">
                <a:solidFill>
                  <a:schemeClr val="tx1"/>
                </a:solidFill>
              </a:rPr>
              <a:t>Страница личного кабинета(клиент)</a:t>
            </a:r>
            <a:endParaRPr lang="ru-RU" sz="2800" dirty="0">
              <a:solidFill>
                <a:schemeClr val="tx1"/>
              </a:solidFill>
            </a:endParaRPr>
          </a:p>
        </p:txBody>
      </p:sp>
      <p:pic>
        <p:nvPicPr>
          <p:cNvPr id="10" name="Объект 9">
            <a:extLst>
              <a:ext uri="{FF2B5EF4-FFF2-40B4-BE49-F238E27FC236}">
                <a16:creationId xmlns:a16="http://schemas.microsoft.com/office/drawing/2014/main" id="{7E6EB9A3-F699-4E68-A58B-5AF77210CC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528" y="1628800"/>
            <a:ext cx="8496944" cy="417281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Управляющая кнопка: &quot;Вперед&quot; или &quot;Следующий&quot; 4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A7E6BE7A-007E-48AC-A5A9-7F66E2749EF9}"/>
              </a:ext>
            </a:extLst>
          </p:cNvPr>
          <p:cNvSpPr/>
          <p:nvPr/>
        </p:nvSpPr>
        <p:spPr>
          <a:xfrm>
            <a:off x="8388424" y="6339596"/>
            <a:ext cx="504056" cy="432048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Управляющая кнопка: &quot;Назад&quot; или &quot;Предыдущий&quot; 5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88C54D30-40EE-4BF9-A1FB-0F6039E540BB}"/>
              </a:ext>
            </a:extLst>
          </p:cNvPr>
          <p:cNvSpPr/>
          <p:nvPr/>
        </p:nvSpPr>
        <p:spPr>
          <a:xfrm>
            <a:off x="251520" y="6339596"/>
            <a:ext cx="432048" cy="432048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4F1B9954-283D-4D07-9467-B9C498384109}"/>
              </a:ext>
            </a:extLst>
          </p:cNvPr>
          <p:cNvSpPr txBox="1">
            <a:spLocks/>
          </p:cNvSpPr>
          <p:nvPr/>
        </p:nvSpPr>
        <p:spPr>
          <a:xfrm>
            <a:off x="8388424" y="0"/>
            <a:ext cx="648072" cy="66964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7500" lnSpcReduction="2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/>
              <a:t>21</a:t>
            </a:r>
          </a:p>
        </p:txBody>
      </p:sp>
      <p:sp>
        <p:nvSpPr>
          <p:cNvPr id="8" name="Управляющая кнопка: &quot;На главную&quot; 7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283C434E-00C0-4FB2-8263-1315FA242058}"/>
              </a:ext>
            </a:extLst>
          </p:cNvPr>
          <p:cNvSpPr/>
          <p:nvPr/>
        </p:nvSpPr>
        <p:spPr>
          <a:xfrm>
            <a:off x="7837233" y="6309611"/>
            <a:ext cx="504057" cy="504056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500451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BD15C101-77CD-4216-8B1F-CC96BA37F01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260648"/>
            <a:ext cx="5791200" cy="79216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/>
              <a:t>Интерфейс</a:t>
            </a:r>
            <a:br>
              <a:rPr lang="ru-RU" sz="2800" dirty="0"/>
            </a:br>
            <a:r>
              <a:rPr lang="ru-RU" sz="1400" dirty="0">
                <a:solidFill>
                  <a:schemeClr val="tx1"/>
                </a:solidFill>
              </a:rPr>
              <a:t>Страница личного кабинета(юрист)</a:t>
            </a:r>
            <a:endParaRPr lang="ru-RU" sz="2800" dirty="0">
              <a:solidFill>
                <a:schemeClr val="tx1"/>
              </a:solidFill>
            </a:endParaRPr>
          </a:p>
        </p:txBody>
      </p:sp>
      <p:pic>
        <p:nvPicPr>
          <p:cNvPr id="10" name="Объект 9">
            <a:extLst>
              <a:ext uri="{FF2B5EF4-FFF2-40B4-BE49-F238E27FC236}">
                <a16:creationId xmlns:a16="http://schemas.microsoft.com/office/drawing/2014/main" id="{7DB092B0-3D10-43D4-9422-BCCF3D118A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5045" y="1052811"/>
            <a:ext cx="8413909" cy="410445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Управляющая кнопка: &quot;Вперед&quot; или &quot;Следующий&quot; 4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0BAEC2B8-5747-4D42-9A8F-E12EB8EDBB50}"/>
              </a:ext>
            </a:extLst>
          </p:cNvPr>
          <p:cNvSpPr/>
          <p:nvPr/>
        </p:nvSpPr>
        <p:spPr>
          <a:xfrm>
            <a:off x="8388424" y="6339596"/>
            <a:ext cx="504056" cy="432048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Управляющая кнопка: &quot;Назад&quot; или &quot;Предыдущий&quot; 5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9DF1C290-9FD8-42E2-8462-E6E4F9D71E50}"/>
              </a:ext>
            </a:extLst>
          </p:cNvPr>
          <p:cNvSpPr/>
          <p:nvPr/>
        </p:nvSpPr>
        <p:spPr>
          <a:xfrm>
            <a:off x="251520" y="6339596"/>
            <a:ext cx="432048" cy="432048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0133DC35-CEBE-48D9-9483-52DB0E198459}"/>
              </a:ext>
            </a:extLst>
          </p:cNvPr>
          <p:cNvSpPr txBox="1">
            <a:spLocks/>
          </p:cNvSpPr>
          <p:nvPr/>
        </p:nvSpPr>
        <p:spPr>
          <a:xfrm>
            <a:off x="8388424" y="0"/>
            <a:ext cx="648072" cy="66964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7500" lnSpcReduction="2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/>
              <a:t>22</a:t>
            </a:r>
          </a:p>
        </p:txBody>
      </p:sp>
      <p:sp>
        <p:nvSpPr>
          <p:cNvPr id="8" name="Управляющая кнопка: &quot;На главную&quot; 7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D0105408-46F8-4DED-A9C1-BDB5C12401FC}"/>
              </a:ext>
            </a:extLst>
          </p:cNvPr>
          <p:cNvSpPr/>
          <p:nvPr/>
        </p:nvSpPr>
        <p:spPr>
          <a:xfrm>
            <a:off x="7837233" y="6309611"/>
            <a:ext cx="504057" cy="504056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660091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>
            <a:extLst>
              <a:ext uri="{FF2B5EF4-FFF2-40B4-BE49-F238E27FC236}">
                <a16:creationId xmlns:a16="http://schemas.microsoft.com/office/drawing/2014/main" id="{C84490CF-0C86-4011-A48D-DDBD54160E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1520" y="1683201"/>
            <a:ext cx="4618856" cy="256552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83B672A-D6E6-4E07-B45F-A50FEA5251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7904" y="3717032"/>
            <a:ext cx="4716016" cy="267432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1A143865-B814-443B-B6CF-C7373B1AA5E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4712" y="332656"/>
            <a:ext cx="5791200" cy="105735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/>
              <a:t>Интерфейс</a:t>
            </a:r>
            <a:br>
              <a:rPr lang="ru-RU" sz="2800" dirty="0"/>
            </a:br>
            <a:r>
              <a:rPr lang="ru-RU" sz="1400" dirty="0">
                <a:solidFill>
                  <a:schemeClr val="tx1"/>
                </a:solidFill>
              </a:rPr>
              <a:t>Страница личного кабинета(юриста)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6" name="Управляющая кнопка: &quot;Вперед&quot; или &quot;Следующий&quot; 5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62126CA5-DAB4-4B2C-A630-7D4A2B622A28}"/>
              </a:ext>
            </a:extLst>
          </p:cNvPr>
          <p:cNvSpPr/>
          <p:nvPr/>
        </p:nvSpPr>
        <p:spPr>
          <a:xfrm>
            <a:off x="8388424" y="6339596"/>
            <a:ext cx="504056" cy="432048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Управляющая кнопка: &quot;Назад&quot; или &quot;Предыдущий&quot; 8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7656F615-72F9-4A8D-8816-A40FFBBC9311}"/>
              </a:ext>
            </a:extLst>
          </p:cNvPr>
          <p:cNvSpPr/>
          <p:nvPr/>
        </p:nvSpPr>
        <p:spPr>
          <a:xfrm>
            <a:off x="251520" y="6339596"/>
            <a:ext cx="432048" cy="432048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2534C51B-05CE-4297-AD9F-1F6F92386D57}"/>
              </a:ext>
            </a:extLst>
          </p:cNvPr>
          <p:cNvSpPr txBox="1">
            <a:spLocks/>
          </p:cNvSpPr>
          <p:nvPr/>
        </p:nvSpPr>
        <p:spPr>
          <a:xfrm>
            <a:off x="8388424" y="0"/>
            <a:ext cx="648072" cy="66964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7500" lnSpcReduction="2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/>
              <a:t>23</a:t>
            </a:r>
          </a:p>
        </p:txBody>
      </p:sp>
      <p:sp>
        <p:nvSpPr>
          <p:cNvPr id="11" name="Управляющая кнопка: &quot;На главную&quot; 10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11354A4B-4F8E-4650-AD94-97D076953D68}"/>
              </a:ext>
            </a:extLst>
          </p:cNvPr>
          <p:cNvSpPr/>
          <p:nvPr/>
        </p:nvSpPr>
        <p:spPr>
          <a:xfrm>
            <a:off x="7837233" y="6309611"/>
            <a:ext cx="504057" cy="504056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944620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Объект 5">
            <a:extLst>
              <a:ext uri="{FF2B5EF4-FFF2-40B4-BE49-F238E27FC236}">
                <a16:creationId xmlns:a16="http://schemas.microsoft.com/office/drawing/2014/main" id="{4653C0B8-8D67-47CC-AFB6-B4ECE7818D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970" y="841544"/>
            <a:ext cx="8592560" cy="326565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B277D698-26C6-43E1-967A-0C8624B32F0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7504" y="0"/>
            <a:ext cx="5791200" cy="83130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/>
              <a:t>Интерфейс</a:t>
            </a:r>
            <a:br>
              <a:rPr lang="ru-RU" sz="2800" dirty="0"/>
            </a:br>
            <a:r>
              <a:rPr lang="ru-RU" sz="1400" dirty="0">
                <a:solidFill>
                  <a:schemeClr val="tx1"/>
                </a:solidFill>
              </a:rPr>
              <a:t>Страница генерации документа</a:t>
            </a:r>
            <a:endParaRPr lang="ru-RU" sz="2800" dirty="0">
              <a:solidFill>
                <a:schemeClr val="tx1"/>
              </a:solidFill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EE739E4-E37C-46F3-9CA1-8A97AEB51B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5299" y="3717032"/>
            <a:ext cx="3556231" cy="296201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E37641D-FC51-4F42-BF59-00EB01CC73CF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8970" y="3717032"/>
            <a:ext cx="2952328" cy="296201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Управляющая кнопка: &quot;Вперед&quot; или &quot;Следующий&quot; 6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6AFF1331-9E28-4ED0-AEB3-0E685D2AEED3}"/>
              </a:ext>
            </a:extLst>
          </p:cNvPr>
          <p:cNvSpPr/>
          <p:nvPr/>
        </p:nvSpPr>
        <p:spPr>
          <a:xfrm>
            <a:off x="8388424" y="6339596"/>
            <a:ext cx="504056" cy="432048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Управляющая кнопка: &quot;Назад&quot; или &quot;Предыдущий&quot; 9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1DC34CD5-C2F3-4DEA-9BE0-F323108D0C6D}"/>
              </a:ext>
            </a:extLst>
          </p:cNvPr>
          <p:cNvSpPr/>
          <p:nvPr/>
        </p:nvSpPr>
        <p:spPr>
          <a:xfrm>
            <a:off x="251520" y="6339596"/>
            <a:ext cx="432048" cy="432048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D4167D92-1193-494F-89C4-F6293401BAD5}"/>
              </a:ext>
            </a:extLst>
          </p:cNvPr>
          <p:cNvSpPr txBox="1">
            <a:spLocks/>
          </p:cNvSpPr>
          <p:nvPr/>
        </p:nvSpPr>
        <p:spPr>
          <a:xfrm>
            <a:off x="8388424" y="0"/>
            <a:ext cx="648072" cy="66964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7500" lnSpcReduction="2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/>
              <a:t>24</a:t>
            </a:r>
          </a:p>
        </p:txBody>
      </p:sp>
      <p:sp>
        <p:nvSpPr>
          <p:cNvPr id="12" name="Управляющая кнопка: &quot;На главную&quot; 11">
            <a:hlinkClick r:id="rId5" action="ppaction://hlinksldjump" highlightClick="1"/>
            <a:extLst>
              <a:ext uri="{FF2B5EF4-FFF2-40B4-BE49-F238E27FC236}">
                <a16:creationId xmlns:a16="http://schemas.microsoft.com/office/drawing/2014/main" id="{8B0BFE24-4246-420C-A6DA-D255FD4D267B}"/>
              </a:ext>
            </a:extLst>
          </p:cNvPr>
          <p:cNvSpPr/>
          <p:nvPr/>
        </p:nvSpPr>
        <p:spPr>
          <a:xfrm>
            <a:off x="7837233" y="6309611"/>
            <a:ext cx="504057" cy="504056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52814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81DB40F2-05F1-4B41-85F8-D9B5160A9D6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95536" y="335755"/>
            <a:ext cx="5791200" cy="79216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/>
              <a:t>Интерфейс</a:t>
            </a:r>
            <a:br>
              <a:rPr lang="ru-RU" sz="2800" dirty="0"/>
            </a:br>
            <a:r>
              <a:rPr lang="ru-RU" sz="1400" dirty="0">
                <a:solidFill>
                  <a:schemeClr val="tx1"/>
                </a:solidFill>
              </a:rPr>
              <a:t>Страница личного кабинета(администратор)</a:t>
            </a:r>
            <a:endParaRPr lang="ru-RU" sz="2800" dirty="0">
              <a:solidFill>
                <a:schemeClr val="tx1"/>
              </a:solidFill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039798C-111A-454F-83A1-ADAF1A8401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284" y="1556792"/>
            <a:ext cx="8771431" cy="432394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Управляющая кнопка: &quot;Вперед&quot; или &quot;Следующий&quot; 4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95ADA260-341E-4C45-9D48-A9F234C7767B}"/>
              </a:ext>
            </a:extLst>
          </p:cNvPr>
          <p:cNvSpPr/>
          <p:nvPr/>
        </p:nvSpPr>
        <p:spPr>
          <a:xfrm>
            <a:off x="8388424" y="6339596"/>
            <a:ext cx="504056" cy="432048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Управляющая кнопка: &quot;Назад&quot; или &quot;Предыдущий&quot; 5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EE4169DE-0222-4E59-BF0E-7292632DF5DA}"/>
              </a:ext>
            </a:extLst>
          </p:cNvPr>
          <p:cNvSpPr/>
          <p:nvPr/>
        </p:nvSpPr>
        <p:spPr>
          <a:xfrm>
            <a:off x="251520" y="6339596"/>
            <a:ext cx="432048" cy="432048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9B2207A5-9337-4703-B172-E23337AB956E}"/>
              </a:ext>
            </a:extLst>
          </p:cNvPr>
          <p:cNvSpPr txBox="1">
            <a:spLocks/>
          </p:cNvSpPr>
          <p:nvPr/>
        </p:nvSpPr>
        <p:spPr>
          <a:xfrm>
            <a:off x="8388424" y="0"/>
            <a:ext cx="648072" cy="66964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7500" lnSpcReduction="2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/>
              <a:t>25</a:t>
            </a:r>
          </a:p>
        </p:txBody>
      </p:sp>
      <p:sp>
        <p:nvSpPr>
          <p:cNvPr id="8" name="Управляющая кнопка: &quot;На главную&quot; 7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515627EF-01B2-4820-ADD7-D2B44CE205ED}"/>
              </a:ext>
            </a:extLst>
          </p:cNvPr>
          <p:cNvSpPr/>
          <p:nvPr/>
        </p:nvSpPr>
        <p:spPr>
          <a:xfrm>
            <a:off x="7837233" y="6309611"/>
            <a:ext cx="504057" cy="504056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722578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Управляющая кнопка: &quot;Пустой&quot; 36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0BF9B417-30C0-45F4-BA45-4A2CAFB4B1B6}"/>
              </a:ext>
            </a:extLst>
          </p:cNvPr>
          <p:cNvSpPr/>
          <p:nvPr/>
        </p:nvSpPr>
        <p:spPr>
          <a:xfrm>
            <a:off x="2645433" y="2131302"/>
            <a:ext cx="504056" cy="504056"/>
          </a:xfrm>
          <a:prstGeom prst="actionButtonBlan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1</a:t>
            </a:r>
          </a:p>
        </p:txBody>
      </p:sp>
      <p:sp>
        <p:nvSpPr>
          <p:cNvPr id="38" name="Управляющая кнопка: &quot;Пустой&quot; 37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FF7D1520-A821-4EEE-B16F-186717DB19AF}"/>
              </a:ext>
            </a:extLst>
          </p:cNvPr>
          <p:cNvSpPr/>
          <p:nvPr/>
        </p:nvSpPr>
        <p:spPr>
          <a:xfrm>
            <a:off x="5221341" y="2833757"/>
            <a:ext cx="504056" cy="504056"/>
          </a:xfrm>
          <a:prstGeom prst="actionButtonBlan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9</a:t>
            </a:r>
          </a:p>
        </p:txBody>
      </p:sp>
      <p:sp>
        <p:nvSpPr>
          <p:cNvPr id="39" name="Управляющая кнопка: &quot;Пустой&quot; 38">
            <a:hlinkClick r:id="rId4" action="ppaction://hlinksldjump"/>
            <a:extLst>
              <a:ext uri="{FF2B5EF4-FFF2-40B4-BE49-F238E27FC236}">
                <a16:creationId xmlns:a16="http://schemas.microsoft.com/office/drawing/2014/main" id="{946FED1A-6AEF-4187-B906-52BE98D51584}"/>
              </a:ext>
            </a:extLst>
          </p:cNvPr>
          <p:cNvSpPr/>
          <p:nvPr/>
        </p:nvSpPr>
        <p:spPr>
          <a:xfrm>
            <a:off x="3503646" y="2131302"/>
            <a:ext cx="504056" cy="504056"/>
          </a:xfrm>
          <a:prstGeom prst="actionButtonBlan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2</a:t>
            </a:r>
          </a:p>
        </p:txBody>
      </p:sp>
      <p:sp>
        <p:nvSpPr>
          <p:cNvPr id="40" name="Управляющая кнопка: &quot;Пустой&quot; 39">
            <a:hlinkClick r:id="rId5" action="ppaction://hlinksldjump" highlightClick="1"/>
            <a:extLst>
              <a:ext uri="{FF2B5EF4-FFF2-40B4-BE49-F238E27FC236}">
                <a16:creationId xmlns:a16="http://schemas.microsoft.com/office/drawing/2014/main" id="{56FB2DCF-9678-44AE-A5B0-259C39A148F8}"/>
              </a:ext>
            </a:extLst>
          </p:cNvPr>
          <p:cNvSpPr/>
          <p:nvPr/>
        </p:nvSpPr>
        <p:spPr>
          <a:xfrm>
            <a:off x="6078285" y="2828975"/>
            <a:ext cx="504056" cy="504056"/>
          </a:xfrm>
          <a:prstGeom prst="actionButtonBlan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10</a:t>
            </a:r>
          </a:p>
        </p:txBody>
      </p:sp>
      <p:sp>
        <p:nvSpPr>
          <p:cNvPr id="41" name="Управляющая кнопка: &quot;Пустой&quot; 40">
            <a:hlinkClick r:id="rId6" action="ppaction://hlinksldjump"/>
            <a:extLst>
              <a:ext uri="{FF2B5EF4-FFF2-40B4-BE49-F238E27FC236}">
                <a16:creationId xmlns:a16="http://schemas.microsoft.com/office/drawing/2014/main" id="{B54B0185-0FD6-4880-9E01-EF17DB634C2B}"/>
              </a:ext>
            </a:extLst>
          </p:cNvPr>
          <p:cNvSpPr/>
          <p:nvPr/>
        </p:nvSpPr>
        <p:spPr>
          <a:xfrm>
            <a:off x="4361859" y="2131302"/>
            <a:ext cx="504056" cy="504056"/>
          </a:xfrm>
          <a:prstGeom prst="actionButtonBlan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3</a:t>
            </a:r>
          </a:p>
        </p:txBody>
      </p:sp>
      <p:sp>
        <p:nvSpPr>
          <p:cNvPr id="42" name="Управляющая кнопка: &quot;Пустой&quot; 41">
            <a:hlinkClick r:id="rId7" action="ppaction://hlinksldjump" highlightClick="1"/>
            <a:extLst>
              <a:ext uri="{FF2B5EF4-FFF2-40B4-BE49-F238E27FC236}">
                <a16:creationId xmlns:a16="http://schemas.microsoft.com/office/drawing/2014/main" id="{2AC4DD43-5DDD-4437-A46A-6C8BB0C42D24}"/>
              </a:ext>
            </a:extLst>
          </p:cNvPr>
          <p:cNvSpPr/>
          <p:nvPr/>
        </p:nvSpPr>
        <p:spPr>
          <a:xfrm>
            <a:off x="2645433" y="3534891"/>
            <a:ext cx="504056" cy="504056"/>
          </a:xfrm>
          <a:prstGeom prst="actionButtonBlan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11</a:t>
            </a:r>
          </a:p>
        </p:txBody>
      </p:sp>
      <p:sp>
        <p:nvSpPr>
          <p:cNvPr id="43" name="Управляющая кнопка: &quot;Пустой&quot; 42">
            <a:hlinkClick r:id="rId8" action="ppaction://hlinksldjump" highlightClick="1"/>
            <a:extLst>
              <a:ext uri="{FF2B5EF4-FFF2-40B4-BE49-F238E27FC236}">
                <a16:creationId xmlns:a16="http://schemas.microsoft.com/office/drawing/2014/main" id="{3AA85D58-002D-40D4-9CC4-5BB9BCB899B6}"/>
              </a:ext>
            </a:extLst>
          </p:cNvPr>
          <p:cNvSpPr/>
          <p:nvPr/>
        </p:nvSpPr>
        <p:spPr>
          <a:xfrm>
            <a:off x="5220072" y="2132856"/>
            <a:ext cx="504056" cy="504056"/>
          </a:xfrm>
          <a:prstGeom prst="actionButtonBlan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4</a:t>
            </a:r>
          </a:p>
        </p:txBody>
      </p:sp>
      <p:sp>
        <p:nvSpPr>
          <p:cNvPr id="44" name="Управляющая кнопка: &quot;Пустой&quot; 43">
            <a:hlinkClick r:id="rId9" action="ppaction://hlinksldjump" highlightClick="1"/>
            <a:extLst>
              <a:ext uri="{FF2B5EF4-FFF2-40B4-BE49-F238E27FC236}">
                <a16:creationId xmlns:a16="http://schemas.microsoft.com/office/drawing/2014/main" id="{FFB23740-5246-4D41-919E-497504542BF8}"/>
              </a:ext>
            </a:extLst>
          </p:cNvPr>
          <p:cNvSpPr/>
          <p:nvPr/>
        </p:nvSpPr>
        <p:spPr>
          <a:xfrm>
            <a:off x="3503646" y="3534891"/>
            <a:ext cx="504056" cy="504056"/>
          </a:xfrm>
          <a:prstGeom prst="actionButtonBlan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12</a:t>
            </a:r>
          </a:p>
        </p:txBody>
      </p:sp>
      <p:sp>
        <p:nvSpPr>
          <p:cNvPr id="49" name="Управляющая кнопка: &quot;Пустой&quot; 48">
            <a:hlinkClick r:id="rId10" action="ppaction://hlinksldjump" highlightClick="1"/>
            <a:extLst>
              <a:ext uri="{FF2B5EF4-FFF2-40B4-BE49-F238E27FC236}">
                <a16:creationId xmlns:a16="http://schemas.microsoft.com/office/drawing/2014/main" id="{29614F62-E9F1-415C-83D4-B48FAA48C0CB}"/>
              </a:ext>
            </a:extLst>
          </p:cNvPr>
          <p:cNvSpPr/>
          <p:nvPr/>
        </p:nvSpPr>
        <p:spPr>
          <a:xfrm>
            <a:off x="6078285" y="2131302"/>
            <a:ext cx="504056" cy="504056"/>
          </a:xfrm>
          <a:prstGeom prst="actionButtonBlan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5</a:t>
            </a:r>
          </a:p>
        </p:txBody>
      </p:sp>
      <p:sp>
        <p:nvSpPr>
          <p:cNvPr id="50" name="Управляющая кнопка: &quot;Пустой&quot; 49">
            <a:hlinkClick r:id="rId11" action="ppaction://hlinksldjump" highlightClick="1"/>
            <a:extLst>
              <a:ext uri="{FF2B5EF4-FFF2-40B4-BE49-F238E27FC236}">
                <a16:creationId xmlns:a16="http://schemas.microsoft.com/office/drawing/2014/main" id="{FB904A63-0D98-43F5-971B-FE54118DB774}"/>
              </a:ext>
            </a:extLst>
          </p:cNvPr>
          <p:cNvSpPr/>
          <p:nvPr/>
        </p:nvSpPr>
        <p:spPr>
          <a:xfrm>
            <a:off x="4361859" y="3534891"/>
            <a:ext cx="504056" cy="504056"/>
          </a:xfrm>
          <a:prstGeom prst="actionButtonBlan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13</a:t>
            </a:r>
          </a:p>
        </p:txBody>
      </p:sp>
      <p:sp>
        <p:nvSpPr>
          <p:cNvPr id="51" name="Управляющая кнопка: &quot;Пустой&quot; 50">
            <a:hlinkClick r:id="rId12" action="ppaction://hlinksldjump" highlightClick="1"/>
            <a:extLst>
              <a:ext uri="{FF2B5EF4-FFF2-40B4-BE49-F238E27FC236}">
                <a16:creationId xmlns:a16="http://schemas.microsoft.com/office/drawing/2014/main" id="{41B75F7C-919C-433E-B1C5-704E8150EDE7}"/>
              </a:ext>
            </a:extLst>
          </p:cNvPr>
          <p:cNvSpPr/>
          <p:nvPr/>
        </p:nvSpPr>
        <p:spPr>
          <a:xfrm>
            <a:off x="2645433" y="2827293"/>
            <a:ext cx="504056" cy="504056"/>
          </a:xfrm>
          <a:prstGeom prst="actionButtonBlan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6</a:t>
            </a:r>
          </a:p>
        </p:txBody>
      </p:sp>
      <p:sp>
        <p:nvSpPr>
          <p:cNvPr id="52" name="Управляющая кнопка: &quot;Пустой&quot; 51">
            <a:hlinkClick r:id="rId13" action="ppaction://hlinksldjump" highlightClick="1"/>
            <a:extLst>
              <a:ext uri="{FF2B5EF4-FFF2-40B4-BE49-F238E27FC236}">
                <a16:creationId xmlns:a16="http://schemas.microsoft.com/office/drawing/2014/main" id="{A34537E0-D4B0-4094-864A-06A3B5CBB1EC}"/>
              </a:ext>
            </a:extLst>
          </p:cNvPr>
          <p:cNvSpPr/>
          <p:nvPr/>
        </p:nvSpPr>
        <p:spPr>
          <a:xfrm>
            <a:off x="5220868" y="3551120"/>
            <a:ext cx="504056" cy="504056"/>
          </a:xfrm>
          <a:prstGeom prst="actionButtonBlan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14</a:t>
            </a:r>
          </a:p>
        </p:txBody>
      </p:sp>
      <p:sp>
        <p:nvSpPr>
          <p:cNvPr id="53" name="Управляющая кнопка: &quot;Пустой&quot; 52">
            <a:hlinkClick r:id="rId14" action="ppaction://hlinksldjump" highlightClick="1"/>
            <a:extLst>
              <a:ext uri="{FF2B5EF4-FFF2-40B4-BE49-F238E27FC236}">
                <a16:creationId xmlns:a16="http://schemas.microsoft.com/office/drawing/2014/main" id="{857A83DC-E37A-4EDD-84E7-883F09E0BFE2}"/>
              </a:ext>
            </a:extLst>
          </p:cNvPr>
          <p:cNvSpPr/>
          <p:nvPr/>
        </p:nvSpPr>
        <p:spPr>
          <a:xfrm>
            <a:off x="3503967" y="2827293"/>
            <a:ext cx="504056" cy="504056"/>
          </a:xfrm>
          <a:prstGeom prst="actionButtonBlan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7</a:t>
            </a:r>
          </a:p>
        </p:txBody>
      </p:sp>
      <p:sp>
        <p:nvSpPr>
          <p:cNvPr id="54" name="Управляющая кнопка: &quot;Пустой&quot; 53">
            <a:hlinkClick r:id="rId15" action="ppaction://hlinksldjump" highlightClick="1"/>
            <a:extLst>
              <a:ext uri="{FF2B5EF4-FFF2-40B4-BE49-F238E27FC236}">
                <a16:creationId xmlns:a16="http://schemas.microsoft.com/office/drawing/2014/main" id="{AE3F6AFF-1904-4408-866E-67CF2C2C0B00}"/>
              </a:ext>
            </a:extLst>
          </p:cNvPr>
          <p:cNvSpPr/>
          <p:nvPr/>
        </p:nvSpPr>
        <p:spPr>
          <a:xfrm>
            <a:off x="6078285" y="3551120"/>
            <a:ext cx="504056" cy="504056"/>
          </a:xfrm>
          <a:prstGeom prst="actionButtonBlan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15</a:t>
            </a:r>
          </a:p>
        </p:txBody>
      </p:sp>
      <p:sp>
        <p:nvSpPr>
          <p:cNvPr id="55" name="Управляющая кнопка: &quot;Пустой&quot; 54">
            <a:hlinkClick r:id="rId16" action="ppaction://hlinksldjump" highlightClick="1"/>
            <a:extLst>
              <a:ext uri="{FF2B5EF4-FFF2-40B4-BE49-F238E27FC236}">
                <a16:creationId xmlns:a16="http://schemas.microsoft.com/office/drawing/2014/main" id="{E6465A04-0ED6-4F50-997E-0878BCED60A9}"/>
              </a:ext>
            </a:extLst>
          </p:cNvPr>
          <p:cNvSpPr/>
          <p:nvPr/>
        </p:nvSpPr>
        <p:spPr>
          <a:xfrm>
            <a:off x="4363128" y="2830747"/>
            <a:ext cx="504056" cy="504056"/>
          </a:xfrm>
          <a:prstGeom prst="actionButtonBlan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8</a:t>
            </a:r>
          </a:p>
        </p:txBody>
      </p:sp>
      <p:sp>
        <p:nvSpPr>
          <p:cNvPr id="56" name="Управляющая кнопка: &quot;Пустой&quot; 55">
            <a:hlinkClick r:id="rId17" action="ppaction://hlinksldjump" highlightClick="1"/>
            <a:extLst>
              <a:ext uri="{FF2B5EF4-FFF2-40B4-BE49-F238E27FC236}">
                <a16:creationId xmlns:a16="http://schemas.microsoft.com/office/drawing/2014/main" id="{9820D754-7182-4E0D-908A-DA19B3A2B623}"/>
              </a:ext>
            </a:extLst>
          </p:cNvPr>
          <p:cNvSpPr/>
          <p:nvPr/>
        </p:nvSpPr>
        <p:spPr>
          <a:xfrm>
            <a:off x="2645463" y="4249418"/>
            <a:ext cx="504056" cy="504056"/>
          </a:xfrm>
          <a:prstGeom prst="actionButtonBlan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16</a:t>
            </a:r>
          </a:p>
        </p:txBody>
      </p:sp>
      <p:sp>
        <p:nvSpPr>
          <p:cNvPr id="57" name="Управляющая кнопка: &quot;Пустой&quot; 56">
            <a:hlinkClick r:id="rId18" action="ppaction://hlinksldjump" highlightClick="1"/>
            <a:extLst>
              <a:ext uri="{FF2B5EF4-FFF2-40B4-BE49-F238E27FC236}">
                <a16:creationId xmlns:a16="http://schemas.microsoft.com/office/drawing/2014/main" id="{6E694B0E-D27E-430E-8CDF-C6B69E498A6A}"/>
              </a:ext>
            </a:extLst>
          </p:cNvPr>
          <p:cNvSpPr/>
          <p:nvPr/>
        </p:nvSpPr>
        <p:spPr>
          <a:xfrm>
            <a:off x="3503646" y="4249418"/>
            <a:ext cx="504056" cy="504056"/>
          </a:xfrm>
          <a:prstGeom prst="actionButtonBlan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17</a:t>
            </a:r>
          </a:p>
        </p:txBody>
      </p:sp>
      <p:sp>
        <p:nvSpPr>
          <p:cNvPr id="58" name="Управляющая кнопка: &quot;Пустой&quot; 57">
            <a:hlinkClick r:id="rId19" action="ppaction://hlinksldjump" highlightClick="1"/>
            <a:extLst>
              <a:ext uri="{FF2B5EF4-FFF2-40B4-BE49-F238E27FC236}">
                <a16:creationId xmlns:a16="http://schemas.microsoft.com/office/drawing/2014/main" id="{8D377D58-82D0-43C5-8886-60B037D04B73}"/>
              </a:ext>
            </a:extLst>
          </p:cNvPr>
          <p:cNvSpPr/>
          <p:nvPr/>
        </p:nvSpPr>
        <p:spPr>
          <a:xfrm>
            <a:off x="6078255" y="4963945"/>
            <a:ext cx="504056" cy="504056"/>
          </a:xfrm>
          <a:prstGeom prst="actionButtonBlan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25</a:t>
            </a:r>
          </a:p>
        </p:txBody>
      </p:sp>
      <p:sp>
        <p:nvSpPr>
          <p:cNvPr id="59" name="Управляющая кнопка: &quot;Пустой&quot; 58">
            <a:hlinkClick r:id="rId20" action="ppaction://hlinksldjump" highlightClick="1"/>
            <a:extLst>
              <a:ext uri="{FF2B5EF4-FFF2-40B4-BE49-F238E27FC236}">
                <a16:creationId xmlns:a16="http://schemas.microsoft.com/office/drawing/2014/main" id="{51F0F68E-CBA0-4AF7-8220-A4FA1813F462}"/>
              </a:ext>
            </a:extLst>
          </p:cNvPr>
          <p:cNvSpPr/>
          <p:nvPr/>
        </p:nvSpPr>
        <p:spPr>
          <a:xfrm>
            <a:off x="4361859" y="4257653"/>
            <a:ext cx="504056" cy="504056"/>
          </a:xfrm>
          <a:prstGeom prst="actionButtonBlan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18</a:t>
            </a:r>
          </a:p>
        </p:txBody>
      </p:sp>
      <p:sp>
        <p:nvSpPr>
          <p:cNvPr id="61" name="Управляющая кнопка: &quot;Пустой&quot; 60">
            <a:hlinkClick r:id="rId21" action="ppaction://hlinksldjump" highlightClick="1"/>
            <a:extLst>
              <a:ext uri="{FF2B5EF4-FFF2-40B4-BE49-F238E27FC236}">
                <a16:creationId xmlns:a16="http://schemas.microsoft.com/office/drawing/2014/main" id="{E3E2175D-F30D-41F2-BFF2-E8161D07151A}"/>
              </a:ext>
            </a:extLst>
          </p:cNvPr>
          <p:cNvSpPr/>
          <p:nvPr/>
        </p:nvSpPr>
        <p:spPr>
          <a:xfrm>
            <a:off x="5220072" y="4254555"/>
            <a:ext cx="504056" cy="504056"/>
          </a:xfrm>
          <a:prstGeom prst="actionButtonBlan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19</a:t>
            </a:r>
          </a:p>
        </p:txBody>
      </p:sp>
      <p:sp>
        <p:nvSpPr>
          <p:cNvPr id="63" name="Управляющая кнопка: &quot;Пустой&quot; 62">
            <a:hlinkClick r:id="rId22" action="ppaction://hlinksldjump" highlightClick="1"/>
            <a:extLst>
              <a:ext uri="{FF2B5EF4-FFF2-40B4-BE49-F238E27FC236}">
                <a16:creationId xmlns:a16="http://schemas.microsoft.com/office/drawing/2014/main" id="{0BEBD185-3BD9-4AE5-964C-7DF3C79F706C}"/>
              </a:ext>
            </a:extLst>
          </p:cNvPr>
          <p:cNvSpPr/>
          <p:nvPr/>
        </p:nvSpPr>
        <p:spPr>
          <a:xfrm>
            <a:off x="6078255" y="4257653"/>
            <a:ext cx="504056" cy="504056"/>
          </a:xfrm>
          <a:prstGeom prst="actionButtonBlan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20</a:t>
            </a:r>
          </a:p>
        </p:txBody>
      </p:sp>
      <p:sp>
        <p:nvSpPr>
          <p:cNvPr id="65" name="Управляющая кнопка: &quot;Пустой&quot; 64">
            <a:hlinkClick r:id="rId23" action="ppaction://hlinksldjump" highlightClick="1"/>
            <a:extLst>
              <a:ext uri="{FF2B5EF4-FFF2-40B4-BE49-F238E27FC236}">
                <a16:creationId xmlns:a16="http://schemas.microsoft.com/office/drawing/2014/main" id="{3B8C4DC5-4AE8-4AB2-8218-E87397A507EB}"/>
              </a:ext>
            </a:extLst>
          </p:cNvPr>
          <p:cNvSpPr/>
          <p:nvPr/>
        </p:nvSpPr>
        <p:spPr>
          <a:xfrm>
            <a:off x="2645433" y="4964531"/>
            <a:ext cx="504056" cy="504056"/>
          </a:xfrm>
          <a:prstGeom prst="actionButtonBlan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21</a:t>
            </a:r>
          </a:p>
        </p:txBody>
      </p:sp>
      <p:sp>
        <p:nvSpPr>
          <p:cNvPr id="67" name="Управляющая кнопка: &quot;Пустой&quot; 66">
            <a:hlinkClick r:id="rId24" action="ppaction://hlinksldjump" highlightClick="1"/>
            <a:extLst>
              <a:ext uri="{FF2B5EF4-FFF2-40B4-BE49-F238E27FC236}">
                <a16:creationId xmlns:a16="http://schemas.microsoft.com/office/drawing/2014/main" id="{AE8CD756-58F5-4324-A172-6E97E5923EE8}"/>
              </a:ext>
            </a:extLst>
          </p:cNvPr>
          <p:cNvSpPr/>
          <p:nvPr/>
        </p:nvSpPr>
        <p:spPr>
          <a:xfrm>
            <a:off x="3503646" y="4969086"/>
            <a:ext cx="504056" cy="504056"/>
          </a:xfrm>
          <a:prstGeom prst="actionButtonBlan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22</a:t>
            </a:r>
          </a:p>
        </p:txBody>
      </p:sp>
      <p:sp>
        <p:nvSpPr>
          <p:cNvPr id="69" name="Управляющая кнопка: &quot;Пустой&quot; 68">
            <a:hlinkClick r:id="rId25" action="ppaction://hlinksldjump" highlightClick="1"/>
            <a:extLst>
              <a:ext uri="{FF2B5EF4-FFF2-40B4-BE49-F238E27FC236}">
                <a16:creationId xmlns:a16="http://schemas.microsoft.com/office/drawing/2014/main" id="{97BFD779-7F5A-47F9-9633-286F0B027948}"/>
              </a:ext>
            </a:extLst>
          </p:cNvPr>
          <p:cNvSpPr/>
          <p:nvPr/>
        </p:nvSpPr>
        <p:spPr>
          <a:xfrm>
            <a:off x="4361859" y="4963945"/>
            <a:ext cx="504056" cy="504056"/>
          </a:xfrm>
          <a:prstGeom prst="actionButtonBlan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23</a:t>
            </a:r>
          </a:p>
        </p:txBody>
      </p:sp>
      <p:sp>
        <p:nvSpPr>
          <p:cNvPr id="71" name="Управляющая кнопка: &quot;Пустой&quot; 70">
            <a:hlinkClick r:id="rId26" action="ppaction://hlinksldjump" highlightClick="1"/>
            <a:extLst>
              <a:ext uri="{FF2B5EF4-FFF2-40B4-BE49-F238E27FC236}">
                <a16:creationId xmlns:a16="http://schemas.microsoft.com/office/drawing/2014/main" id="{46EC464E-B8AD-4AC2-ADC2-436D390A5BE0}"/>
              </a:ext>
            </a:extLst>
          </p:cNvPr>
          <p:cNvSpPr/>
          <p:nvPr/>
        </p:nvSpPr>
        <p:spPr>
          <a:xfrm>
            <a:off x="5220072" y="4963945"/>
            <a:ext cx="504056" cy="504056"/>
          </a:xfrm>
          <a:prstGeom prst="actionButtonBlan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24</a:t>
            </a:r>
          </a:p>
        </p:txBody>
      </p:sp>
      <p:sp>
        <p:nvSpPr>
          <p:cNvPr id="73" name="Управляющая кнопка: &quot;Вперед&quot; или &quot;Следующий&quot; 72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05F81845-EFE5-4E18-9182-AE402006CDEE}"/>
              </a:ext>
            </a:extLst>
          </p:cNvPr>
          <p:cNvSpPr/>
          <p:nvPr/>
        </p:nvSpPr>
        <p:spPr>
          <a:xfrm>
            <a:off x="5220072" y="5768179"/>
            <a:ext cx="504056" cy="496382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4" name="Управляющая кнопка: &quot;Назад&quot; или &quot;Предыдущий&quot; 73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BB3A9173-C7BD-4A7E-BB8C-7774966D939F}"/>
              </a:ext>
            </a:extLst>
          </p:cNvPr>
          <p:cNvSpPr/>
          <p:nvPr/>
        </p:nvSpPr>
        <p:spPr>
          <a:xfrm>
            <a:off x="3500484" y="5768179"/>
            <a:ext cx="504057" cy="496382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75" name="Управляющая кнопка: &quot;На главную&quot; 74">
            <a:hlinkClick r:id="rId27" action="ppaction://hlinksldjump" highlightClick="1"/>
            <a:extLst>
              <a:ext uri="{FF2B5EF4-FFF2-40B4-BE49-F238E27FC236}">
                <a16:creationId xmlns:a16="http://schemas.microsoft.com/office/drawing/2014/main" id="{60BCFD2D-5AD5-45C2-93E3-4040AC80857E}"/>
              </a:ext>
            </a:extLst>
          </p:cNvPr>
          <p:cNvSpPr/>
          <p:nvPr/>
        </p:nvSpPr>
        <p:spPr>
          <a:xfrm>
            <a:off x="4361858" y="5775853"/>
            <a:ext cx="504057" cy="504056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6" name="Заголовок 1">
            <a:extLst>
              <a:ext uri="{FF2B5EF4-FFF2-40B4-BE49-F238E27FC236}">
                <a16:creationId xmlns:a16="http://schemas.microsoft.com/office/drawing/2014/main" id="{90B6C47E-4DBD-4A29-9405-9E6471FA2993}"/>
              </a:ext>
            </a:extLst>
          </p:cNvPr>
          <p:cNvSpPr txBox="1">
            <a:spLocks/>
          </p:cNvSpPr>
          <p:nvPr/>
        </p:nvSpPr>
        <p:spPr>
          <a:xfrm>
            <a:off x="8388424" y="0"/>
            <a:ext cx="648072" cy="66964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7500" lnSpcReduction="2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/>
              <a:t>26</a:t>
            </a:r>
          </a:p>
        </p:txBody>
      </p:sp>
      <p:sp>
        <p:nvSpPr>
          <p:cNvPr id="77" name="Заголовок 1">
            <a:extLst>
              <a:ext uri="{FF2B5EF4-FFF2-40B4-BE49-F238E27FC236}">
                <a16:creationId xmlns:a16="http://schemas.microsoft.com/office/drawing/2014/main" id="{B464EB86-047E-43FA-8BD9-EDF5CF5D9974}"/>
              </a:ext>
            </a:extLst>
          </p:cNvPr>
          <p:cNvSpPr txBox="1">
            <a:spLocks/>
          </p:cNvSpPr>
          <p:nvPr/>
        </p:nvSpPr>
        <p:spPr>
          <a:xfrm>
            <a:off x="395536" y="880114"/>
            <a:ext cx="8568952" cy="92723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400" dirty="0"/>
              <a:t>Спасибо за внимание</a:t>
            </a:r>
            <a:r>
              <a:rPr lang="en-US" sz="4400" dirty="0"/>
              <a:t> !</a:t>
            </a:r>
            <a:endParaRPr lang="ru-RU" sz="4400" dirty="0"/>
          </a:p>
        </p:txBody>
      </p:sp>
    </p:spTree>
    <p:extLst>
      <p:ext uri="{BB962C8B-B14F-4D97-AF65-F5344CB8AC3E}">
        <p14:creationId xmlns:p14="http://schemas.microsoft.com/office/powerpoint/2010/main" val="25989774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15603" y="669643"/>
            <a:ext cx="5791200" cy="756002"/>
          </a:xfrm>
        </p:spPr>
        <p:txBody>
          <a:bodyPr/>
          <a:lstStyle/>
          <a:p>
            <a:r>
              <a:rPr lang="ru-RU" dirty="0"/>
              <a:t>Цель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15603" y="1836909"/>
            <a:ext cx="8232840" cy="3096344"/>
          </a:xfrm>
        </p:spPr>
        <p:txBody>
          <a:bodyPr>
            <a:normAutofit/>
          </a:bodyPr>
          <a:lstStyle/>
          <a:p>
            <a:pPr algn="just"/>
            <a:r>
              <a:rPr lang="ru-RU" dirty="0"/>
              <a:t>Целью дипломного проекта является осуществление проектирования и реализации системы автоматизирующей бизнес-процессы юридического центра «</a:t>
            </a:r>
            <a:r>
              <a:rPr lang="ru-RU" dirty="0" err="1"/>
              <a:t>Victory</a:t>
            </a:r>
            <a:r>
              <a:rPr lang="ru-RU" dirty="0"/>
              <a:t>».</a:t>
            </a:r>
            <a:r>
              <a:rPr lang="en-US" dirty="0"/>
              <a:t> </a:t>
            </a:r>
            <a:r>
              <a:rPr lang="ru-RU" dirty="0"/>
              <a:t>Для улучшения качества обработки заявок клиентов, система будет включать в себя функционал, позволяющий эффективно управлять потоком заявок  от их поступления до завершения выполнения.</a:t>
            </a:r>
          </a:p>
        </p:txBody>
      </p:sp>
      <p:sp>
        <p:nvSpPr>
          <p:cNvPr id="6" name="Управляющая кнопка: &quot;Вперед&quot; или &quot;Следующий&quot; 5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3886C32F-ABB3-4562-B8D1-DE82A5917D68}"/>
              </a:ext>
            </a:extLst>
          </p:cNvPr>
          <p:cNvSpPr/>
          <p:nvPr/>
        </p:nvSpPr>
        <p:spPr>
          <a:xfrm>
            <a:off x="8388424" y="6339596"/>
            <a:ext cx="504056" cy="432048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Управляющая кнопка: &quot;Назад&quot; или &quot;Предыдущий&quot; 6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92E1739E-E2A1-441A-9AFB-477C91190CFF}"/>
              </a:ext>
            </a:extLst>
          </p:cNvPr>
          <p:cNvSpPr/>
          <p:nvPr/>
        </p:nvSpPr>
        <p:spPr>
          <a:xfrm>
            <a:off x="251520" y="6339596"/>
            <a:ext cx="432048" cy="432048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99D9E392-A1F3-432C-BE76-BB11DB222A93}"/>
              </a:ext>
            </a:extLst>
          </p:cNvPr>
          <p:cNvSpPr txBox="1">
            <a:spLocks/>
          </p:cNvSpPr>
          <p:nvPr/>
        </p:nvSpPr>
        <p:spPr>
          <a:xfrm>
            <a:off x="8532440" y="0"/>
            <a:ext cx="504056" cy="66964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/>
              <a:t>3</a:t>
            </a:r>
          </a:p>
        </p:txBody>
      </p:sp>
      <p:sp>
        <p:nvSpPr>
          <p:cNvPr id="9" name="Управляющая кнопка: &quot;На главную&quot; 8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C5C53FF8-CAA8-450A-A5AF-D215D60BEE79}"/>
              </a:ext>
            </a:extLst>
          </p:cNvPr>
          <p:cNvSpPr/>
          <p:nvPr/>
        </p:nvSpPr>
        <p:spPr>
          <a:xfrm>
            <a:off x="7837233" y="6309611"/>
            <a:ext cx="504057" cy="504056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677941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9A84C0F4-731A-47E1-8BE8-8C1A5245595C}"/>
              </a:ext>
            </a:extLst>
          </p:cNvPr>
          <p:cNvSpPr txBox="1">
            <a:spLocks/>
          </p:cNvSpPr>
          <p:nvPr/>
        </p:nvSpPr>
        <p:spPr>
          <a:xfrm>
            <a:off x="254690" y="152718"/>
            <a:ext cx="5791200" cy="75600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/>
              <a:t>Задачи</a:t>
            </a: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69CB0404-10CC-4DC9-AD9F-1A5D96B6B9A4}"/>
              </a:ext>
            </a:extLst>
          </p:cNvPr>
          <p:cNvSpPr txBox="1">
            <a:spLocks/>
          </p:cNvSpPr>
          <p:nvPr/>
        </p:nvSpPr>
        <p:spPr>
          <a:xfrm>
            <a:off x="254690" y="1340768"/>
            <a:ext cx="8709798" cy="48965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dirty="0"/>
              <a:t>провести анализ основных бизнес-процессов юридического центра;</a:t>
            </a:r>
            <a:endParaRPr lang="en-US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dirty="0"/>
              <a:t>провести обзор аналогичных программных продуктов;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dirty="0"/>
              <a:t>сформировать техническое задание;</a:t>
            </a:r>
            <a:endParaRPr lang="en-US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dirty="0"/>
              <a:t>произвести выбор инструментов для реализации проекта;</a:t>
            </a:r>
            <a:endParaRPr lang="en-US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dirty="0"/>
              <a:t>выполнить моделирование бизнес-процессов в нотации BPMN;</a:t>
            </a:r>
            <a:endParaRPr lang="en-US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dirty="0"/>
              <a:t>выполнить проектирование системы с помощью нотации IDFE0,и UML диаграмм ;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dirty="0"/>
              <a:t>выполнить проектирование базы данных;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dirty="0"/>
              <a:t>разработать архитектуру ПО;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dirty="0"/>
              <a:t>спроектировать и реализовать интерфейс </a:t>
            </a:r>
            <a:r>
              <a:rPr lang="ru-RU" dirty="0" err="1"/>
              <a:t>web</a:t>
            </a:r>
            <a:r>
              <a:rPr lang="ru-RU" dirty="0"/>
              <a:t>-системы в соответствии с классами пользователей.</a:t>
            </a: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8D2268C4-53A2-4F9C-9443-16102CD68CB3}"/>
              </a:ext>
            </a:extLst>
          </p:cNvPr>
          <p:cNvSpPr txBox="1">
            <a:spLocks/>
          </p:cNvSpPr>
          <p:nvPr/>
        </p:nvSpPr>
        <p:spPr>
          <a:xfrm>
            <a:off x="8532440" y="0"/>
            <a:ext cx="504056" cy="66964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/>
              <a:t>4</a:t>
            </a:r>
          </a:p>
        </p:txBody>
      </p:sp>
      <p:sp>
        <p:nvSpPr>
          <p:cNvPr id="7" name="Управляющая кнопка: &quot;На главную&quot; 6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C7866523-C536-462D-A550-E7501776DF12}"/>
              </a:ext>
            </a:extLst>
          </p:cNvPr>
          <p:cNvSpPr/>
          <p:nvPr/>
        </p:nvSpPr>
        <p:spPr>
          <a:xfrm>
            <a:off x="7837233" y="6309611"/>
            <a:ext cx="504057" cy="504056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Управляющая кнопка: &quot;Назад&quot; или &quot;Предыдущий&quot; 7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EE97D1BD-D488-4EE5-89A1-97C2C25D297B}"/>
              </a:ext>
            </a:extLst>
          </p:cNvPr>
          <p:cNvSpPr/>
          <p:nvPr/>
        </p:nvSpPr>
        <p:spPr>
          <a:xfrm>
            <a:off x="251520" y="6339596"/>
            <a:ext cx="432048" cy="432048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0" name="Управляющая кнопка: &quot;Вперед&quot; или &quot;Следующий&quot; 9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6343D0BE-2DCF-4510-9384-952DF56A8740}"/>
              </a:ext>
            </a:extLst>
          </p:cNvPr>
          <p:cNvSpPr/>
          <p:nvPr/>
        </p:nvSpPr>
        <p:spPr>
          <a:xfrm>
            <a:off x="8388424" y="6339596"/>
            <a:ext cx="504056" cy="432048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4234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152718"/>
            <a:ext cx="8964488" cy="539978"/>
          </a:xfrm>
        </p:spPr>
        <p:txBody>
          <a:bodyPr>
            <a:normAutofit/>
          </a:bodyPr>
          <a:lstStyle/>
          <a:p>
            <a:pPr algn="ctr"/>
            <a:r>
              <a:rPr lang="ru-RU" sz="2400" dirty="0"/>
              <a:t>Моделирование бизнес процессов 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51520" y="980728"/>
            <a:ext cx="8496944" cy="5145435"/>
          </a:xfrm>
        </p:spPr>
        <p:txBody>
          <a:bodyPr/>
          <a:lstStyle/>
          <a:p>
            <a:pPr algn="ctr"/>
            <a:r>
              <a:rPr lang="ru-RU" dirty="0"/>
              <a:t>Запись и проведение консультации</a:t>
            </a:r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88840"/>
            <a:ext cx="9011272" cy="352839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Управляющая кнопка: &quot;Вперед&quot; или &quot;Следующий&quot; 4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F65B84D2-F2CD-41DB-95FD-35B214DDB42E}"/>
              </a:ext>
            </a:extLst>
          </p:cNvPr>
          <p:cNvSpPr/>
          <p:nvPr/>
        </p:nvSpPr>
        <p:spPr>
          <a:xfrm>
            <a:off x="8388424" y="6339596"/>
            <a:ext cx="504056" cy="432048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Управляющая кнопка: &quot;Назад&quot; или &quot;Предыдущий&quot; 5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A3B4FF71-0873-4B64-A448-D09479837774}"/>
              </a:ext>
            </a:extLst>
          </p:cNvPr>
          <p:cNvSpPr/>
          <p:nvPr/>
        </p:nvSpPr>
        <p:spPr>
          <a:xfrm>
            <a:off x="251520" y="6339596"/>
            <a:ext cx="432048" cy="432048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0AB42BA6-479A-40AE-AD59-CBBF03538502}"/>
              </a:ext>
            </a:extLst>
          </p:cNvPr>
          <p:cNvSpPr txBox="1">
            <a:spLocks/>
          </p:cNvSpPr>
          <p:nvPr/>
        </p:nvSpPr>
        <p:spPr>
          <a:xfrm>
            <a:off x="8532440" y="0"/>
            <a:ext cx="504056" cy="66964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/>
              <a:t>5</a:t>
            </a:r>
          </a:p>
        </p:txBody>
      </p:sp>
      <p:sp>
        <p:nvSpPr>
          <p:cNvPr id="9" name="Управляющая кнопка: &quot;На главную&quot; 8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84774380-716E-43C5-92D2-8536687B52DC}"/>
              </a:ext>
            </a:extLst>
          </p:cNvPr>
          <p:cNvSpPr/>
          <p:nvPr/>
        </p:nvSpPr>
        <p:spPr>
          <a:xfrm>
            <a:off x="7837233" y="6309611"/>
            <a:ext cx="504057" cy="504056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920002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51520" y="692696"/>
            <a:ext cx="8568952" cy="5904656"/>
          </a:xfrm>
        </p:spPr>
        <p:txBody>
          <a:bodyPr/>
          <a:lstStyle/>
          <a:p>
            <a:pPr algn="ctr"/>
            <a:r>
              <a:rPr lang="ru-RU" dirty="0"/>
              <a:t>Генерация документа и подтверждение клиентом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5" name="Объект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74967666"/>
              </p:ext>
            </p:extLst>
          </p:nvPr>
        </p:nvGraphicFramePr>
        <p:xfrm>
          <a:off x="-3860" y="1556792"/>
          <a:ext cx="9016610" cy="38164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2" name="Visio" r:id="rId3" imgW="12081988" imgH="5105746" progId="Visio.Drawing.11">
                  <p:embed/>
                </p:oleObj>
              </mc:Choice>
              <mc:Fallback>
                <p:oleObj name="Visio" r:id="rId3" imgW="12081988" imgH="5105746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3860" y="1556792"/>
                        <a:ext cx="9016610" cy="381642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0" y="152718"/>
            <a:ext cx="8964488" cy="539978"/>
          </a:xfrm>
        </p:spPr>
        <p:txBody>
          <a:bodyPr>
            <a:normAutofit/>
          </a:bodyPr>
          <a:lstStyle/>
          <a:p>
            <a:pPr algn="ctr"/>
            <a:r>
              <a:rPr lang="ru-RU" sz="2400" dirty="0"/>
              <a:t>Моделирование бизнес процессов </a:t>
            </a:r>
          </a:p>
        </p:txBody>
      </p:sp>
      <p:sp>
        <p:nvSpPr>
          <p:cNvPr id="7" name="Управляющая кнопка: &quot;Вперед&quot; или &quot;Следующий&quot; 6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1C71F55A-1CAA-4524-96B3-59E68B22B1F7}"/>
              </a:ext>
            </a:extLst>
          </p:cNvPr>
          <p:cNvSpPr/>
          <p:nvPr/>
        </p:nvSpPr>
        <p:spPr>
          <a:xfrm>
            <a:off x="8388424" y="6339596"/>
            <a:ext cx="504056" cy="432048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Управляющая кнопка: &quot;Назад&quot; или &quot;Предыдущий&quot; 7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95C48ED4-FE0F-4281-9459-ADB1A2279AC5}"/>
              </a:ext>
            </a:extLst>
          </p:cNvPr>
          <p:cNvSpPr/>
          <p:nvPr/>
        </p:nvSpPr>
        <p:spPr>
          <a:xfrm>
            <a:off x="251520" y="6339596"/>
            <a:ext cx="432048" cy="432048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734BB7C2-DD68-41DA-8D4D-4CC9C66E4950}"/>
              </a:ext>
            </a:extLst>
          </p:cNvPr>
          <p:cNvSpPr txBox="1">
            <a:spLocks/>
          </p:cNvSpPr>
          <p:nvPr/>
        </p:nvSpPr>
        <p:spPr>
          <a:xfrm>
            <a:off x="8532440" y="0"/>
            <a:ext cx="504056" cy="66964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/>
              <a:t>6</a:t>
            </a:r>
          </a:p>
        </p:txBody>
      </p:sp>
      <p:sp>
        <p:nvSpPr>
          <p:cNvPr id="10" name="Управляющая кнопка: &quot;На главную&quot; 9">
            <a:hlinkClick r:id="rId5" action="ppaction://hlinksldjump" highlightClick="1"/>
            <a:extLst>
              <a:ext uri="{FF2B5EF4-FFF2-40B4-BE49-F238E27FC236}">
                <a16:creationId xmlns:a16="http://schemas.microsoft.com/office/drawing/2014/main" id="{2D7C1ED0-AE4A-4A02-B86E-3536C0BF10C7}"/>
              </a:ext>
            </a:extLst>
          </p:cNvPr>
          <p:cNvSpPr/>
          <p:nvPr/>
        </p:nvSpPr>
        <p:spPr>
          <a:xfrm>
            <a:off x="7837233" y="6309611"/>
            <a:ext cx="504057" cy="504056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706544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95536" y="620688"/>
            <a:ext cx="8352928" cy="5505475"/>
          </a:xfrm>
        </p:spPr>
        <p:txBody>
          <a:bodyPr/>
          <a:lstStyle/>
          <a:p>
            <a:pPr algn="ctr"/>
            <a:r>
              <a:rPr lang="ru-RU" dirty="0"/>
              <a:t>Распределение заявки клиента администратором 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5" name="Объект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56090860"/>
              </p:ext>
            </p:extLst>
          </p:nvPr>
        </p:nvGraphicFramePr>
        <p:xfrm>
          <a:off x="827584" y="1110102"/>
          <a:ext cx="7128792" cy="5413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0" name="Visio" r:id="rId3" imgW="7150183" imgH="5447656" progId="Visio.Drawing.11">
                  <p:embed/>
                </p:oleObj>
              </mc:Choice>
              <mc:Fallback>
                <p:oleObj name="Visio" r:id="rId3" imgW="7150183" imgH="5447656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584" y="1110102"/>
                        <a:ext cx="7128792" cy="541311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180323" y="116632"/>
            <a:ext cx="8964488" cy="539978"/>
          </a:xfrm>
        </p:spPr>
        <p:txBody>
          <a:bodyPr>
            <a:normAutofit/>
          </a:bodyPr>
          <a:lstStyle/>
          <a:p>
            <a:pPr algn="ctr"/>
            <a:r>
              <a:rPr lang="ru-RU" sz="2400" dirty="0"/>
              <a:t>Моделирование бизнес процессов </a:t>
            </a:r>
          </a:p>
        </p:txBody>
      </p:sp>
      <p:sp>
        <p:nvSpPr>
          <p:cNvPr id="7" name="Управляющая кнопка: &quot;Вперед&quot; или &quot;Следующий&quot; 6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663BE0DC-6AAE-4F7A-BD42-65EEA18401DB}"/>
              </a:ext>
            </a:extLst>
          </p:cNvPr>
          <p:cNvSpPr/>
          <p:nvPr/>
        </p:nvSpPr>
        <p:spPr>
          <a:xfrm>
            <a:off x="8388424" y="6339596"/>
            <a:ext cx="504056" cy="432048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Управляющая кнопка: &quot;Назад&quot; или &quot;Предыдущий&quot; 7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7B203B80-ECC1-492A-836D-2B51E7D2A561}"/>
              </a:ext>
            </a:extLst>
          </p:cNvPr>
          <p:cNvSpPr/>
          <p:nvPr/>
        </p:nvSpPr>
        <p:spPr>
          <a:xfrm>
            <a:off x="251520" y="6339596"/>
            <a:ext cx="432048" cy="432048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669E6219-FF28-4149-BA25-7701E1B9F4D4}"/>
              </a:ext>
            </a:extLst>
          </p:cNvPr>
          <p:cNvSpPr txBox="1">
            <a:spLocks/>
          </p:cNvSpPr>
          <p:nvPr/>
        </p:nvSpPr>
        <p:spPr>
          <a:xfrm>
            <a:off x="8532440" y="0"/>
            <a:ext cx="504056" cy="66964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/>
              <a:t>7</a:t>
            </a:r>
          </a:p>
        </p:txBody>
      </p:sp>
      <p:sp>
        <p:nvSpPr>
          <p:cNvPr id="10" name="Управляющая кнопка: &quot;На главную&quot; 9">
            <a:hlinkClick r:id="rId5" action="ppaction://hlinksldjump" highlightClick="1"/>
            <a:extLst>
              <a:ext uri="{FF2B5EF4-FFF2-40B4-BE49-F238E27FC236}">
                <a16:creationId xmlns:a16="http://schemas.microsoft.com/office/drawing/2014/main" id="{DDBBA927-D79B-432D-BB63-D91D77E256A9}"/>
              </a:ext>
            </a:extLst>
          </p:cNvPr>
          <p:cNvSpPr/>
          <p:nvPr/>
        </p:nvSpPr>
        <p:spPr>
          <a:xfrm>
            <a:off x="7837233" y="6309611"/>
            <a:ext cx="504057" cy="504056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729693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7504" y="152718"/>
            <a:ext cx="8856984" cy="611986"/>
          </a:xfrm>
        </p:spPr>
        <p:txBody>
          <a:bodyPr>
            <a:normAutofit/>
          </a:bodyPr>
          <a:lstStyle/>
          <a:p>
            <a:pPr algn="ctr"/>
            <a:r>
              <a:rPr lang="ru-RU" sz="2800" dirty="0"/>
              <a:t>Функциональная диаграмма </a:t>
            </a:r>
            <a:r>
              <a:rPr lang="en-US" sz="2800" dirty="0"/>
              <a:t>IDeF0</a:t>
            </a:r>
            <a:endParaRPr lang="ru-RU" sz="28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908720"/>
            <a:ext cx="8208912" cy="568518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Управляющая кнопка: &quot;Вперед&quot; или &quot;Следующий&quot; 4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9E7D88D5-C4E1-4F71-807A-6C62CB424B94}"/>
              </a:ext>
            </a:extLst>
          </p:cNvPr>
          <p:cNvSpPr/>
          <p:nvPr/>
        </p:nvSpPr>
        <p:spPr>
          <a:xfrm>
            <a:off x="8388424" y="6339596"/>
            <a:ext cx="504056" cy="432048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Управляющая кнопка: &quot;Назад&quot; или &quot;Предыдущий&quot; 5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1DBDEF6A-F9BA-4FE2-B179-33061BD7F5FF}"/>
              </a:ext>
            </a:extLst>
          </p:cNvPr>
          <p:cNvSpPr/>
          <p:nvPr/>
        </p:nvSpPr>
        <p:spPr>
          <a:xfrm>
            <a:off x="251520" y="6339596"/>
            <a:ext cx="432048" cy="432048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D7241EEC-D61D-42B6-A6D0-7E5AB6096A32}"/>
              </a:ext>
            </a:extLst>
          </p:cNvPr>
          <p:cNvSpPr txBox="1">
            <a:spLocks/>
          </p:cNvSpPr>
          <p:nvPr/>
        </p:nvSpPr>
        <p:spPr>
          <a:xfrm>
            <a:off x="8532440" y="0"/>
            <a:ext cx="504056" cy="66964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/>
              <a:t>8</a:t>
            </a:r>
          </a:p>
        </p:txBody>
      </p:sp>
      <p:sp>
        <p:nvSpPr>
          <p:cNvPr id="8" name="Управляющая кнопка: &quot;На главную&quot; 7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8508535A-E2B9-4DB0-BC54-742B20CF312A}"/>
              </a:ext>
            </a:extLst>
          </p:cNvPr>
          <p:cNvSpPr/>
          <p:nvPr/>
        </p:nvSpPr>
        <p:spPr>
          <a:xfrm>
            <a:off x="7837233" y="6309611"/>
            <a:ext cx="504057" cy="504056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008353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147248" cy="576064"/>
          </a:xfrm>
        </p:spPr>
        <p:txBody>
          <a:bodyPr>
            <a:normAutofit/>
          </a:bodyPr>
          <a:lstStyle/>
          <a:p>
            <a:pPr algn="ctr"/>
            <a:r>
              <a:rPr lang="ru-RU" sz="2800" dirty="0"/>
              <a:t>Проектирование системы 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548680"/>
            <a:ext cx="8147248" cy="5976664"/>
          </a:xfrm>
        </p:spPr>
        <p:txBody>
          <a:bodyPr/>
          <a:lstStyle/>
          <a:p>
            <a:pPr algn="ctr"/>
            <a:r>
              <a:rPr lang="ru-RU" dirty="0"/>
              <a:t>Диаграмма вариантов использования незарегистрированного и зарегистрированного пользователя</a:t>
            </a: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268760"/>
            <a:ext cx="7912202" cy="475252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Управляющая кнопка: &quot;Вперед&quot; или &quot;Следующий&quot; 4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62A91807-98F2-4BDC-A9B1-35BAEA7759F2}"/>
              </a:ext>
            </a:extLst>
          </p:cNvPr>
          <p:cNvSpPr/>
          <p:nvPr/>
        </p:nvSpPr>
        <p:spPr>
          <a:xfrm>
            <a:off x="8388424" y="6339596"/>
            <a:ext cx="504056" cy="432048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Управляющая кнопка: &quot;Назад&quot; или &quot;Предыдущий&quot; 5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66E5D029-1853-4977-B828-B8C96D9E12E7}"/>
              </a:ext>
            </a:extLst>
          </p:cNvPr>
          <p:cNvSpPr/>
          <p:nvPr/>
        </p:nvSpPr>
        <p:spPr>
          <a:xfrm>
            <a:off x="251520" y="6339596"/>
            <a:ext cx="432048" cy="432048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19858B77-FA32-4D76-8D54-1864D1F6A347}"/>
              </a:ext>
            </a:extLst>
          </p:cNvPr>
          <p:cNvSpPr txBox="1">
            <a:spLocks/>
          </p:cNvSpPr>
          <p:nvPr/>
        </p:nvSpPr>
        <p:spPr>
          <a:xfrm>
            <a:off x="8532440" y="0"/>
            <a:ext cx="504056" cy="66964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/>
              <a:t>9</a:t>
            </a:r>
          </a:p>
        </p:txBody>
      </p:sp>
      <p:sp>
        <p:nvSpPr>
          <p:cNvPr id="8" name="Управляющая кнопка: &quot;На главную&quot; 7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ADC76BA5-48EE-4782-9B8F-37E734159117}"/>
              </a:ext>
            </a:extLst>
          </p:cNvPr>
          <p:cNvSpPr/>
          <p:nvPr/>
        </p:nvSpPr>
        <p:spPr>
          <a:xfrm>
            <a:off x="7837233" y="6309611"/>
            <a:ext cx="504057" cy="504056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8954115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Главная">
  <a:themeElements>
    <a:clrScheme name="Главная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Главная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Главная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>
    <a:spDef>
      <a:spPr/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Essential</Template>
  <TotalTime>3778</TotalTime>
  <Words>445</Words>
  <Application>Microsoft Office PowerPoint</Application>
  <PresentationFormat>Экран (4:3)</PresentationFormat>
  <Paragraphs>105</Paragraphs>
  <Slides>26</Slides>
  <Notes>0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26</vt:i4>
      </vt:variant>
    </vt:vector>
  </HeadingPairs>
  <TitlesOfParts>
    <vt:vector size="31" baseType="lpstr">
      <vt:lpstr>Arial</vt:lpstr>
      <vt:lpstr>Arial Black</vt:lpstr>
      <vt:lpstr>Times New Roman</vt:lpstr>
      <vt:lpstr>Главная</vt:lpstr>
      <vt:lpstr>Visio</vt:lpstr>
      <vt:lpstr>МИНИСТЕРСТВО НАУКИ и высшего образования РЕСПУБЛИКИ КАЗАХСТАН СЕВЕРО-КАЗАХСТАНСКИЙ УНИВЕРСИТЕТ  ИМ. М. КОЗЫБАЕВА ФАКУЛЬТЕТ ИНЖЕНЕРИИ И ЦИФРОВЫХ ТЕХНОЛОГИЙ КАФЕДРЫ «ИНФОРМАЦИОННО-КОММУНИКАЦИОННЫЕ ТЕХНОЛОГИИ»</vt:lpstr>
      <vt:lpstr>Актуальность</vt:lpstr>
      <vt:lpstr>Цель</vt:lpstr>
      <vt:lpstr>Презентация PowerPoint</vt:lpstr>
      <vt:lpstr>Моделирование бизнес процессов </vt:lpstr>
      <vt:lpstr>Моделирование бизнес процессов </vt:lpstr>
      <vt:lpstr>Моделирование бизнес процессов </vt:lpstr>
      <vt:lpstr>Функциональная диаграмма IDeF0</vt:lpstr>
      <vt:lpstr>Проектирование системы </vt:lpstr>
      <vt:lpstr>Проектирование системы </vt:lpstr>
      <vt:lpstr>Проектирование системы </vt:lpstr>
      <vt:lpstr>Схема Базы данных</vt:lpstr>
      <vt:lpstr>Архитектура системы</vt:lpstr>
      <vt:lpstr>Интерфейс Главная страница</vt:lpstr>
      <vt:lpstr>Презентация PowerPoint</vt:lpstr>
      <vt:lpstr>Интерфейс Страница наши юристы</vt:lpstr>
      <vt:lpstr>Интерфейс Страница профиль юриста</vt:lpstr>
      <vt:lpstr>Интерфейс Страница наши услуги</vt:lpstr>
      <vt:lpstr>Интерфейс Страница наши услуги</vt:lpstr>
      <vt:lpstr>Интерфейс Страница контакты</vt:lpstr>
      <vt:lpstr>Интерфейс Страница личного кабинета(клиент)</vt:lpstr>
      <vt:lpstr>Интерфейс Страница личного кабинета(юрист)</vt:lpstr>
      <vt:lpstr>Интерфейс Страница личного кабинета(юриста)</vt:lpstr>
      <vt:lpstr>Интерфейс Страница генерации документа</vt:lpstr>
      <vt:lpstr>Интерфейс Страница личного кабинета(администратор)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Admin</dc:creator>
  <cp:lastModifiedBy>bayan kenzheev</cp:lastModifiedBy>
  <cp:revision>59</cp:revision>
  <dcterms:created xsi:type="dcterms:W3CDTF">2024-04-22T17:06:53Z</dcterms:created>
  <dcterms:modified xsi:type="dcterms:W3CDTF">2024-05-05T15:03:13Z</dcterms:modified>
</cp:coreProperties>
</file>